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  <p:sldMasterId id="2147484250" r:id="rId2"/>
  </p:sldMasterIdLst>
  <p:notesMasterIdLst>
    <p:notesMasterId r:id="rId33"/>
  </p:notesMasterIdLst>
  <p:handoutMasterIdLst>
    <p:handoutMasterId r:id="rId34"/>
  </p:handoutMasterIdLst>
  <p:sldIdLst>
    <p:sldId id="256" r:id="rId3"/>
    <p:sldId id="263" r:id="rId4"/>
    <p:sldId id="301" r:id="rId5"/>
    <p:sldId id="328" r:id="rId6"/>
    <p:sldId id="410" r:id="rId7"/>
    <p:sldId id="403" r:id="rId8"/>
    <p:sldId id="405" r:id="rId9"/>
    <p:sldId id="404" r:id="rId10"/>
    <p:sldId id="406" r:id="rId11"/>
    <p:sldId id="394" r:id="rId12"/>
    <p:sldId id="395" r:id="rId13"/>
    <p:sldId id="398" r:id="rId14"/>
    <p:sldId id="400" r:id="rId15"/>
    <p:sldId id="401" r:id="rId16"/>
    <p:sldId id="407" r:id="rId17"/>
    <p:sldId id="411" r:id="rId18"/>
    <p:sldId id="408" r:id="rId19"/>
    <p:sldId id="413" r:id="rId20"/>
    <p:sldId id="340" r:id="rId21"/>
    <p:sldId id="306" r:id="rId22"/>
    <p:sldId id="409" r:id="rId23"/>
    <p:sldId id="414" r:id="rId24"/>
    <p:sldId id="319" r:id="rId25"/>
    <p:sldId id="325" r:id="rId26"/>
    <p:sldId id="362" r:id="rId27"/>
    <p:sldId id="320" r:id="rId28"/>
    <p:sldId id="334" r:id="rId29"/>
    <p:sldId id="412" r:id="rId30"/>
    <p:sldId id="396" r:id="rId31"/>
    <p:sldId id="397" r:id="rId32"/>
  </p:sldIdLst>
  <p:sldSz cx="9906000" cy="6858000" type="A4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92C1"/>
    <a:srgbClr val="FA4006"/>
    <a:srgbClr val="BCDDEE"/>
    <a:srgbClr val="42809E"/>
    <a:srgbClr val="B1A11E"/>
    <a:srgbClr val="CE1DD5"/>
    <a:srgbClr val="5B97B7"/>
    <a:srgbClr val="6E8DB4"/>
    <a:srgbClr val="33CCCC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1" autoAdjust="0"/>
    <p:restoredTop sz="92283" autoAdjust="0"/>
  </p:normalViewPr>
  <p:slideViewPr>
    <p:cSldViewPr>
      <p:cViewPr varScale="1">
        <p:scale>
          <a:sx n="75" d="100"/>
          <a:sy n="75" d="100"/>
        </p:scale>
        <p:origin x="-824" y="-10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2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435" y="1"/>
            <a:ext cx="2911451" cy="440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71" tIns="0" rIns="19371" bIns="0" numCol="1" anchor="t" anchorCtr="0" compatLnSpc="1">
            <a:prstTxWarp prst="textNoShape">
              <a:avLst/>
            </a:prstTxWarp>
          </a:bodyPr>
          <a:lstStyle>
            <a:lvl1pPr defTabSz="774758" eaLnBrk="0" hangingPunct="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4965" y="1"/>
            <a:ext cx="2914668" cy="440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71" tIns="0" rIns="19371" bIns="0" numCol="1" anchor="t" anchorCtr="0" compatLnSpc="1">
            <a:prstTxWarp prst="textNoShape">
              <a:avLst/>
            </a:prstTxWarp>
          </a:bodyPr>
          <a:lstStyle>
            <a:lvl1pPr algn="r" defTabSz="774758" eaLnBrk="0" hangingPunct="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6435" y="9373913"/>
            <a:ext cx="2911451" cy="5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71" tIns="0" rIns="19371" bIns="0" numCol="1" anchor="b" anchorCtr="0" compatLnSpc="1">
            <a:prstTxWarp prst="textNoShape">
              <a:avLst/>
            </a:prstTxWarp>
          </a:bodyPr>
          <a:lstStyle>
            <a:lvl1pPr defTabSz="774758" eaLnBrk="0" hangingPunct="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4965" y="9373913"/>
            <a:ext cx="2914668" cy="5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71" tIns="0" rIns="19371" bIns="0" numCol="1" anchor="b" anchorCtr="0" compatLnSpc="1">
            <a:prstTxWarp prst="textNoShape">
              <a:avLst/>
            </a:prstTxWarp>
          </a:bodyPr>
          <a:lstStyle>
            <a:lvl1pPr algn="r" defTabSz="774758" eaLnBrk="0" hangingPunct="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fld id="{196E797B-2F96-4AC8-89F2-FBEC7A1E31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4413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435" y="1"/>
            <a:ext cx="2911451" cy="440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71" tIns="0" rIns="19371" bIns="0" numCol="1" anchor="t" anchorCtr="0" compatLnSpc="1">
            <a:prstTxWarp prst="textNoShape">
              <a:avLst/>
            </a:prstTxWarp>
          </a:bodyPr>
          <a:lstStyle>
            <a:lvl1pPr defTabSz="774758" eaLnBrk="0" hangingPunct="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4965" y="1"/>
            <a:ext cx="2914668" cy="440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71" tIns="0" rIns="19371" bIns="0" numCol="1" anchor="t" anchorCtr="0" compatLnSpc="1">
            <a:prstTxWarp prst="textNoShape">
              <a:avLst/>
            </a:prstTxWarp>
          </a:bodyPr>
          <a:lstStyle>
            <a:lvl1pPr algn="r" defTabSz="774758" eaLnBrk="0" hangingPunct="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435" y="9373913"/>
            <a:ext cx="2911451" cy="5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71" tIns="0" rIns="19371" bIns="0" numCol="1" anchor="b" anchorCtr="0" compatLnSpc="1">
            <a:prstTxWarp prst="textNoShape">
              <a:avLst/>
            </a:prstTxWarp>
          </a:bodyPr>
          <a:lstStyle>
            <a:lvl1pPr defTabSz="774758" eaLnBrk="0" hangingPunct="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4965" y="9373913"/>
            <a:ext cx="2914668" cy="5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71" tIns="0" rIns="19371" bIns="0" numCol="1" anchor="b" anchorCtr="0" compatLnSpc="1">
            <a:prstTxWarp prst="textNoShape">
              <a:avLst/>
            </a:prstTxWarp>
          </a:bodyPr>
          <a:lstStyle>
            <a:lvl1pPr algn="r" defTabSz="774758" eaLnBrk="0" hangingPunct="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fld id="{9BEDFCE2-9C1F-432A-A9DA-55483F5CCC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3997" y="4742229"/>
            <a:ext cx="4986463" cy="4413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31" tIns="46815" rIns="93631" bIns="468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F¸nfte Ebene</a:t>
            </a:r>
          </a:p>
        </p:txBody>
      </p:sp>
      <p:sp>
        <p:nvSpPr>
          <p:cNvPr id="10247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25488" y="779463"/>
            <a:ext cx="5348287" cy="37036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532765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 dire </a:t>
            </a:r>
            <a:r>
              <a:rPr lang="en-US" dirty="0" err="1" smtClean="0"/>
              <a:t>anomalie</a:t>
            </a:r>
            <a:r>
              <a:rPr lang="en-US" dirty="0" smtClean="0"/>
              <a:t>: PECULIAR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EDFCE2-9C1F-432A-A9DA-55483F5CCCF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60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EDFCE2-9C1F-432A-A9DA-55483F5CCCF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56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EDFCE2-9C1F-432A-A9DA-55483F5CCCF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245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EDFCE2-9C1F-432A-A9DA-55483F5CCCF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641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EDFCE2-9C1F-432A-A9DA-55483F5CCCF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730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EDFCE2-9C1F-432A-A9DA-55483F5CCCF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148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EDFCE2-9C1F-432A-A9DA-55483F5CCCF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94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Relationship Id="rId3" Type="http://schemas.openxmlformats.org/officeDocument/2006/relationships/image" Target="../media/image1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Relationship Id="rId3" Type="http://schemas.openxmlformats.org/officeDocument/2006/relationships/image" Target="../media/image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782638" y="36864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3200" b="1" cap="all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AT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1"/>
          </p:nvPr>
        </p:nvSpPr>
        <p:spPr>
          <a:xfrm>
            <a:off x="782638" y="2185200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Grafik 12" descr="Wolke-ppt-Folie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617296" cy="2158400"/>
          </a:xfrm>
          <a:prstGeom prst="rect">
            <a:avLst/>
          </a:prstGeom>
        </p:spPr>
      </p:pic>
      <p:pic>
        <p:nvPicPr>
          <p:cNvPr id="14" name="Grafik 13" descr="FTW_Logo_4C_Neu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32848" y="404664"/>
            <a:ext cx="1928664" cy="490107"/>
          </a:xfrm>
          <a:prstGeom prst="rect">
            <a:avLst/>
          </a:prstGeom>
        </p:spPr>
      </p:pic>
      <p:pic>
        <p:nvPicPr>
          <p:cNvPr id="9" name="Grafik 8" descr="Komet_5.jp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833320" y="5733256"/>
            <a:ext cx="1720516" cy="8511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3192C1"/>
              </a:buClr>
              <a:buFontTx/>
              <a:buBlip>
                <a:blip r:embed="rId2"/>
              </a:buBlip>
              <a:defRPr/>
            </a:lvl1pPr>
            <a:lvl2pPr>
              <a:buClrTx/>
              <a:buSzPct val="100000"/>
              <a:defRPr/>
            </a:lvl2pPr>
            <a:lvl3pPr>
              <a:buClrTx/>
              <a:buSzPct val="100000"/>
              <a:buFont typeface="Wingdings" pitchFamily="2" charset="2"/>
              <a:buChar char="§"/>
              <a:defRPr sz="1600"/>
            </a:lvl3pPr>
            <a:lvl4pPr>
              <a:buClrTx/>
              <a:buFont typeface="Arial" pitchFamily="34" charset="0"/>
              <a:buChar char="•"/>
              <a:defRPr sz="1200" baseline="0"/>
            </a:lvl4pPr>
            <a:lvl5pPr>
              <a:buClr>
                <a:srgbClr val="3192C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7833320" y="6357938"/>
            <a:ext cx="2143125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- </a:t>
            </a:r>
            <a:fld id="{B6F99350-E9C3-4FD1-9037-2C6ADB47A97A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</a:t>
            </a:r>
            <a:r>
              <a:rPr lang="en-US" dirty="0"/>
              <a:t>-</a:t>
            </a:r>
          </a:p>
        </p:txBody>
      </p:sp>
      <p:pic>
        <p:nvPicPr>
          <p:cNvPr id="9" name="Grafik 8" descr="FTW_Logo_4C_Neu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32848" y="404664"/>
            <a:ext cx="1928664" cy="490107"/>
          </a:xfrm>
          <a:prstGeom prst="rect">
            <a:avLst/>
          </a:prstGeom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 dirty="0"/>
          </a:p>
        </p:txBody>
      </p:sp>
      <p:sp>
        <p:nvSpPr>
          <p:cNvPr id="5" name="Inhaltsplatzhalter 2"/>
          <p:cNvSpPr>
            <a:spLocks noGrp="1"/>
          </p:cNvSpPr>
          <p:nvPr>
            <p:ph sz="half" idx="1"/>
          </p:nvPr>
        </p:nvSpPr>
        <p:spPr>
          <a:xfrm>
            <a:off x="738158" y="1600200"/>
            <a:ext cx="4138642" cy="4525963"/>
          </a:xfrm>
        </p:spPr>
        <p:txBody>
          <a:bodyPr/>
          <a:lstStyle>
            <a:lvl1pPr>
              <a:buFontTx/>
              <a:buBlip>
                <a:blip r:embed="rId2"/>
              </a:buBlip>
              <a:defRPr sz="2400"/>
            </a:lvl1pPr>
            <a:lvl2pPr>
              <a:buClrTx/>
              <a:defRPr sz="2000"/>
            </a:lvl2pPr>
            <a:lvl3pPr>
              <a:buClrTx/>
              <a:buFont typeface="Wingdings" pitchFamily="2" charset="2"/>
              <a:buChar char="§"/>
              <a:defRPr sz="1600" baseline="0"/>
            </a:lvl3pPr>
            <a:lvl4pPr>
              <a:buClrTx/>
              <a:buFont typeface="Arial" pitchFamily="34" charset="0"/>
              <a:buChar char="•"/>
              <a:defRPr sz="12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 smtClean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281518" cy="4525963"/>
          </a:xfrm>
        </p:spPr>
        <p:txBody>
          <a:bodyPr/>
          <a:lstStyle>
            <a:lvl1pPr>
              <a:buFontTx/>
              <a:buBlip>
                <a:blip r:embed="rId2"/>
              </a:buBlip>
              <a:defRPr sz="2400"/>
            </a:lvl1pPr>
            <a:lvl2pPr>
              <a:buClrTx/>
              <a:defRPr sz="2000"/>
            </a:lvl2pPr>
            <a:lvl3pPr>
              <a:buClrTx/>
              <a:buFont typeface="Wingdings" pitchFamily="2" charset="2"/>
              <a:buChar char="§"/>
              <a:defRPr sz="1600"/>
            </a:lvl3pPr>
            <a:lvl4pPr>
              <a:buClrTx/>
              <a:buFont typeface="Arial" pitchFamily="34" charset="0"/>
              <a:buChar char="•"/>
              <a:defRPr sz="12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7833320" y="6357938"/>
            <a:ext cx="2143125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- </a:t>
            </a:r>
            <a:fld id="{3A4E91EE-CB2D-4FA0-B02B-10D51A921C73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</a:t>
            </a:r>
            <a:r>
              <a:rPr lang="en-US" dirty="0"/>
              <a:t>-</a:t>
            </a:r>
          </a:p>
        </p:txBody>
      </p:sp>
      <p:pic>
        <p:nvPicPr>
          <p:cNvPr id="9" name="Grafik 8" descr="FTW_Logo_4C_Neu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32848" y="404664"/>
            <a:ext cx="1928664" cy="4901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2"/>
          <p:cNvSpPr>
            <a:spLocks noGrp="1"/>
          </p:cNvSpPr>
          <p:nvPr>
            <p:ph type="pic" idx="1"/>
          </p:nvPr>
        </p:nvSpPr>
        <p:spPr>
          <a:xfrm>
            <a:off x="1952604" y="1071546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de-AT" noProof="0"/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1963695" y="5316531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7833320" y="6357938"/>
            <a:ext cx="2143125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- </a:t>
            </a:r>
            <a:fld id="{B9FB3425-482D-46D8-A49F-472DF027386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</a:t>
            </a:r>
            <a:r>
              <a:rPr lang="en-US" dirty="0"/>
              <a:t>-</a:t>
            </a:r>
          </a:p>
        </p:txBody>
      </p:sp>
      <p:pic>
        <p:nvPicPr>
          <p:cNvPr id="8" name="Grafik 7" descr="FTW_Logo_4C_N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32848" y="404664"/>
            <a:ext cx="1928664" cy="4901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782638" y="3686408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3200" b="1" cap="all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AT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1"/>
          </p:nvPr>
        </p:nvSpPr>
        <p:spPr>
          <a:xfrm>
            <a:off x="782638" y="2185208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Grafik 12" descr="Wolke-ppt-Folie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617296" cy="2158400"/>
          </a:xfrm>
          <a:prstGeom prst="rect">
            <a:avLst/>
          </a:prstGeom>
        </p:spPr>
      </p:pic>
      <p:pic>
        <p:nvPicPr>
          <p:cNvPr id="14" name="Grafik 13" descr="FTW_Logo_4C_Neu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32852" y="404672"/>
            <a:ext cx="1928664" cy="490107"/>
          </a:xfrm>
          <a:prstGeom prst="rect">
            <a:avLst/>
          </a:prstGeom>
        </p:spPr>
      </p:pic>
      <p:pic>
        <p:nvPicPr>
          <p:cNvPr id="9" name="Grafik 8" descr="Komet_5.jp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833323" y="5733256"/>
            <a:ext cx="1720516" cy="85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66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3192C1"/>
              </a:buClr>
              <a:buFontTx/>
              <a:buBlip>
                <a:blip r:embed="rId2"/>
              </a:buBlip>
              <a:defRPr/>
            </a:lvl1pPr>
            <a:lvl2pPr>
              <a:buClrTx/>
              <a:buSzPct val="100000"/>
              <a:defRPr/>
            </a:lvl2pPr>
            <a:lvl3pPr>
              <a:buClrTx/>
              <a:buSzPct val="100000"/>
              <a:buFont typeface="Wingdings" pitchFamily="2" charset="2"/>
              <a:buChar char="§"/>
              <a:defRPr sz="1600"/>
            </a:lvl3pPr>
            <a:lvl4pPr>
              <a:buClrTx/>
              <a:buFont typeface="Arial" pitchFamily="34" charset="0"/>
              <a:buChar char="•"/>
              <a:defRPr sz="1200" baseline="0"/>
            </a:lvl4pPr>
            <a:lvl5pPr>
              <a:buClr>
                <a:srgbClr val="3192C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7833325" y="6357938"/>
            <a:ext cx="2143125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- </a:t>
            </a:r>
            <a:fld id="{B6F99350-E9C3-4FD1-9037-2C6ADB47A97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-</a:t>
            </a:r>
          </a:p>
        </p:txBody>
      </p:sp>
      <p:pic>
        <p:nvPicPr>
          <p:cNvPr id="9" name="Grafik 8" descr="FTW_Logo_4C_Neu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32852" y="404672"/>
            <a:ext cx="1928664" cy="490107"/>
          </a:xfrm>
          <a:prstGeom prst="rect">
            <a:avLst/>
          </a:prstGeom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96533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 dirty="0"/>
          </a:p>
        </p:txBody>
      </p:sp>
      <p:sp>
        <p:nvSpPr>
          <p:cNvPr id="5" name="Inhaltsplatzhalter 2"/>
          <p:cNvSpPr>
            <a:spLocks noGrp="1"/>
          </p:cNvSpPr>
          <p:nvPr>
            <p:ph sz="half" idx="1"/>
          </p:nvPr>
        </p:nvSpPr>
        <p:spPr>
          <a:xfrm>
            <a:off x="738160" y="1600206"/>
            <a:ext cx="4138642" cy="4525963"/>
          </a:xfrm>
        </p:spPr>
        <p:txBody>
          <a:bodyPr/>
          <a:lstStyle>
            <a:lvl1pPr>
              <a:buFontTx/>
              <a:buBlip>
                <a:blip r:embed="rId2"/>
              </a:buBlip>
              <a:defRPr sz="2400"/>
            </a:lvl1pPr>
            <a:lvl2pPr>
              <a:buClrTx/>
              <a:defRPr sz="2000"/>
            </a:lvl2pPr>
            <a:lvl3pPr>
              <a:buClrTx/>
              <a:buFont typeface="Wingdings" pitchFamily="2" charset="2"/>
              <a:buChar char="§"/>
              <a:defRPr sz="1600" baseline="0"/>
            </a:lvl3pPr>
            <a:lvl4pPr>
              <a:buClrTx/>
              <a:buFont typeface="Arial" pitchFamily="34" charset="0"/>
              <a:buChar char="•"/>
              <a:defRPr sz="12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 smtClean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5029200" y="1600206"/>
            <a:ext cx="4281518" cy="4525963"/>
          </a:xfrm>
        </p:spPr>
        <p:txBody>
          <a:bodyPr/>
          <a:lstStyle>
            <a:lvl1pPr>
              <a:buFontTx/>
              <a:buBlip>
                <a:blip r:embed="rId2"/>
              </a:buBlip>
              <a:defRPr sz="2400"/>
            </a:lvl1pPr>
            <a:lvl2pPr>
              <a:buClrTx/>
              <a:defRPr sz="2000"/>
            </a:lvl2pPr>
            <a:lvl3pPr>
              <a:buClrTx/>
              <a:buFont typeface="Wingdings" pitchFamily="2" charset="2"/>
              <a:buChar char="§"/>
              <a:defRPr sz="1600"/>
            </a:lvl3pPr>
            <a:lvl4pPr>
              <a:buClrTx/>
              <a:buFont typeface="Arial" pitchFamily="34" charset="0"/>
              <a:buChar char="•"/>
              <a:defRPr sz="12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7833325" y="6357938"/>
            <a:ext cx="2143125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- </a:t>
            </a:r>
            <a:fld id="{3A4E91EE-CB2D-4FA0-B02B-10D51A921C7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-</a:t>
            </a:r>
          </a:p>
        </p:txBody>
      </p:sp>
      <p:pic>
        <p:nvPicPr>
          <p:cNvPr id="9" name="Grafik 8" descr="FTW_Logo_4C_Neu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32852" y="404672"/>
            <a:ext cx="1928664" cy="49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66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2"/>
          <p:cNvSpPr>
            <a:spLocks noGrp="1"/>
          </p:cNvSpPr>
          <p:nvPr>
            <p:ph type="pic" idx="1"/>
          </p:nvPr>
        </p:nvSpPr>
        <p:spPr>
          <a:xfrm>
            <a:off x="1952604" y="1071546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de-AT" noProof="0"/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1963696" y="5316531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7833325" y="6357938"/>
            <a:ext cx="2143125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- </a:t>
            </a:r>
            <a:fld id="{B9FB3425-482D-46D8-A49F-472DF027386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-</a:t>
            </a:r>
          </a:p>
        </p:txBody>
      </p:sp>
      <p:pic>
        <p:nvPicPr>
          <p:cNvPr id="8" name="Grafik 7" descr="FTW_Logo_4C_N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32852" y="404672"/>
            <a:ext cx="1928664" cy="49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51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jpeg"/><Relationship Id="rId7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6" Type="http://schemas.openxmlformats.org/officeDocument/2006/relationships/image" Target="../media/image1.jpeg"/><Relationship Id="rId7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219200"/>
            <a:ext cx="84201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8807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05328" y="6357938"/>
            <a:ext cx="21431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i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- 1 -</a:t>
            </a:r>
          </a:p>
        </p:txBody>
      </p:sp>
      <p:sp>
        <p:nvSpPr>
          <p:cNvPr id="1030" name="Titelplatzhalter 1"/>
          <p:cNvSpPr>
            <a:spLocks noGrp="1"/>
          </p:cNvSpPr>
          <p:nvPr>
            <p:ph type="title"/>
          </p:nvPr>
        </p:nvSpPr>
        <p:spPr bwMode="auto">
          <a:xfrm>
            <a:off x="738188" y="274638"/>
            <a:ext cx="650081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  <a:endParaRPr lang="de-AT" smtClean="0"/>
          </a:p>
        </p:txBody>
      </p:sp>
      <p:pic>
        <p:nvPicPr>
          <p:cNvPr id="9" name="Grafik 8" descr="FTW_Logo_4C_Neu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32848" y="404664"/>
            <a:ext cx="1928664" cy="49010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47" r:id="rId2"/>
    <p:sldLayoutId id="2147484248" r:id="rId3"/>
    <p:sldLayoutId id="2147484249" r:id="rId4"/>
  </p:sldLayoutIdLst>
  <p:hf hdr="0" ftr="0"/>
  <p:txStyles>
    <p:titleStyle>
      <a:lvl1pPr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3192C1"/>
          </a:solidFill>
          <a:latin typeface="Arial" pitchFamily="34" charset="0"/>
          <a:ea typeface="+mj-ea"/>
          <a:cs typeface="Arial" pitchFamily="34" charset="0"/>
        </a:defRPr>
      </a:lvl1pPr>
      <a:lvl2pPr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3192C1"/>
          </a:solidFill>
          <a:latin typeface="Arial" charset="0"/>
          <a:cs typeface="Arial" charset="0"/>
        </a:defRPr>
      </a:lvl2pPr>
      <a:lvl3pPr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3192C1"/>
          </a:solidFill>
          <a:latin typeface="Arial" charset="0"/>
          <a:cs typeface="Arial" charset="0"/>
        </a:defRPr>
      </a:lvl3pPr>
      <a:lvl4pPr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3192C1"/>
          </a:solidFill>
          <a:latin typeface="Arial" charset="0"/>
          <a:cs typeface="Arial" charset="0"/>
        </a:defRPr>
      </a:lvl4pPr>
      <a:lvl5pPr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3192C1"/>
          </a:solidFill>
          <a:latin typeface="Arial" charset="0"/>
          <a:cs typeface="Arial" charset="0"/>
        </a:defRPr>
      </a:lvl5pPr>
      <a:lvl6pPr marL="457200"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5B97B7"/>
          </a:solidFill>
          <a:latin typeface="Verdana" pitchFamily="34" charset="0"/>
        </a:defRPr>
      </a:lvl6pPr>
      <a:lvl7pPr marL="914400"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5B97B7"/>
          </a:solidFill>
          <a:latin typeface="Verdana" pitchFamily="34" charset="0"/>
        </a:defRPr>
      </a:lvl7pPr>
      <a:lvl8pPr marL="1371600"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5B97B7"/>
          </a:solidFill>
          <a:latin typeface="Verdana" pitchFamily="34" charset="0"/>
        </a:defRPr>
      </a:lvl8pPr>
      <a:lvl9pPr marL="1828800"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5B97B7"/>
          </a:solidFill>
          <a:latin typeface="Verdana" pitchFamily="34" charset="0"/>
        </a:defRPr>
      </a:lvl9pPr>
    </p:titleStyle>
    <p:bodyStyle>
      <a:lvl1pPr marL="342900" indent="-342900" algn="l" defTabSz="762000" rtl="0" eaLnBrk="1" fontAlgn="base" hangingPunct="1">
        <a:spcBef>
          <a:spcPct val="20000"/>
        </a:spcBef>
        <a:spcAft>
          <a:spcPct val="0"/>
        </a:spcAft>
        <a:buClr>
          <a:srgbClr val="3192C1"/>
        </a:buClr>
        <a:buSzPct val="100000"/>
        <a:buFontTx/>
        <a:buBlip>
          <a:blip r:embed="rId7"/>
        </a:buBlip>
        <a:defRPr sz="24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09550" algn="l" defTabSz="762000" rtl="0" eaLnBrk="1" fontAlgn="base" hangingPunct="1">
        <a:spcBef>
          <a:spcPct val="20000"/>
        </a:spcBef>
        <a:spcAft>
          <a:spcPct val="0"/>
        </a:spcAft>
        <a:buClrTx/>
        <a:buSzPct val="100000"/>
        <a:buChar char="-"/>
        <a:defRPr sz="2000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1162050" indent="-228600" algn="l" defTabSz="762000" rtl="0" eaLnBrk="1" fontAlgn="base" hangingPunct="1">
        <a:spcBef>
          <a:spcPct val="20000"/>
        </a:spcBef>
        <a:spcAft>
          <a:spcPct val="0"/>
        </a:spcAft>
        <a:buClrTx/>
        <a:buSzPct val="100000"/>
        <a:buFont typeface="Wingdings" pitchFamily="2" charset="2"/>
        <a:buChar char="§"/>
        <a:defRPr sz="1600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581150" indent="-228600" algn="l" defTabSz="762000" rtl="0" eaLnBrk="1" fontAlgn="base" hangingPunct="1">
        <a:spcBef>
          <a:spcPct val="20000"/>
        </a:spcBef>
        <a:spcAft>
          <a:spcPct val="0"/>
        </a:spcAft>
        <a:buClrTx/>
        <a:buSzPct val="100000"/>
        <a:buFont typeface="Arial" pitchFamily="34" charset="0"/>
        <a:buChar char="•"/>
        <a:defRPr sz="1200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2000250" indent="-228600" algn="l" defTabSz="762000" rtl="0" eaLnBrk="1" fontAlgn="base" hangingPunct="1">
        <a:spcBef>
          <a:spcPct val="20000"/>
        </a:spcBef>
        <a:spcAft>
          <a:spcPct val="0"/>
        </a:spcAft>
        <a:buClr>
          <a:srgbClr val="3192C1"/>
        </a:buClr>
        <a:buSzPct val="100000"/>
        <a:buChar char="–"/>
        <a:defRPr sz="20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2457450" indent="-228600" algn="l" defTabSz="762000" rtl="0" eaLnBrk="1" fontAlgn="base" hangingPunct="1">
        <a:spcBef>
          <a:spcPct val="20000"/>
        </a:spcBef>
        <a:spcAft>
          <a:spcPct val="0"/>
        </a:spcAft>
        <a:buSzPct val="100000"/>
        <a:buChar char="–"/>
        <a:defRPr>
          <a:solidFill>
            <a:schemeClr val="tx1"/>
          </a:solidFill>
          <a:latin typeface="+mn-lt"/>
        </a:defRPr>
      </a:lvl6pPr>
      <a:lvl7pPr marL="2914650" indent="-228600" algn="l" defTabSz="762000" rtl="0" eaLnBrk="1" fontAlgn="base" hangingPunct="1">
        <a:spcBef>
          <a:spcPct val="20000"/>
        </a:spcBef>
        <a:spcAft>
          <a:spcPct val="0"/>
        </a:spcAft>
        <a:buSzPct val="100000"/>
        <a:buChar char="–"/>
        <a:defRPr>
          <a:solidFill>
            <a:schemeClr val="tx1"/>
          </a:solidFill>
          <a:latin typeface="+mn-lt"/>
        </a:defRPr>
      </a:lvl7pPr>
      <a:lvl8pPr marL="3371850" indent="-228600" algn="l" defTabSz="762000" rtl="0" eaLnBrk="1" fontAlgn="base" hangingPunct="1">
        <a:spcBef>
          <a:spcPct val="20000"/>
        </a:spcBef>
        <a:spcAft>
          <a:spcPct val="0"/>
        </a:spcAft>
        <a:buSzPct val="100000"/>
        <a:buChar char="–"/>
        <a:defRPr>
          <a:solidFill>
            <a:schemeClr val="tx1"/>
          </a:solidFill>
          <a:latin typeface="+mn-lt"/>
        </a:defRPr>
      </a:lvl8pPr>
      <a:lvl9pPr marL="3829050" indent="-228600" algn="l" defTabSz="762000" rtl="0" eaLnBrk="1" fontAlgn="base" hangingPunct="1">
        <a:spcBef>
          <a:spcPct val="20000"/>
        </a:spcBef>
        <a:spcAft>
          <a:spcPct val="0"/>
        </a:spcAft>
        <a:buSzPct val="100000"/>
        <a:buChar char="–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219200"/>
            <a:ext cx="84201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8807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05332" y="6357938"/>
            <a:ext cx="21431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i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- 1 -</a:t>
            </a:r>
          </a:p>
        </p:txBody>
      </p:sp>
      <p:sp>
        <p:nvSpPr>
          <p:cNvPr id="1030" name="Titelplatzhalter 1"/>
          <p:cNvSpPr>
            <a:spLocks noGrp="1"/>
          </p:cNvSpPr>
          <p:nvPr>
            <p:ph type="title"/>
          </p:nvPr>
        </p:nvSpPr>
        <p:spPr bwMode="auto">
          <a:xfrm>
            <a:off x="738187" y="274646"/>
            <a:ext cx="6500813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  <a:endParaRPr lang="de-AT" smtClean="0"/>
          </a:p>
        </p:txBody>
      </p:sp>
      <p:pic>
        <p:nvPicPr>
          <p:cNvPr id="9" name="Grafik 8" descr="FTW_Logo_4C_Neu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32852" y="404672"/>
            <a:ext cx="1928664" cy="49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8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1" r:id="rId1"/>
    <p:sldLayoutId id="2147484252" r:id="rId2"/>
    <p:sldLayoutId id="2147484253" r:id="rId3"/>
    <p:sldLayoutId id="2147484254" r:id="rId4"/>
  </p:sldLayoutIdLst>
  <p:hf hdr="0" ftr="0"/>
  <p:txStyles>
    <p:titleStyle>
      <a:lvl1pPr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3192C1"/>
          </a:solidFill>
          <a:latin typeface="Arial" pitchFamily="34" charset="0"/>
          <a:ea typeface="+mj-ea"/>
          <a:cs typeface="Arial" pitchFamily="34" charset="0"/>
        </a:defRPr>
      </a:lvl1pPr>
      <a:lvl2pPr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3192C1"/>
          </a:solidFill>
          <a:latin typeface="Arial" charset="0"/>
          <a:cs typeface="Arial" charset="0"/>
        </a:defRPr>
      </a:lvl2pPr>
      <a:lvl3pPr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3192C1"/>
          </a:solidFill>
          <a:latin typeface="Arial" charset="0"/>
          <a:cs typeface="Arial" charset="0"/>
        </a:defRPr>
      </a:lvl3pPr>
      <a:lvl4pPr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3192C1"/>
          </a:solidFill>
          <a:latin typeface="Arial" charset="0"/>
          <a:cs typeface="Arial" charset="0"/>
        </a:defRPr>
      </a:lvl4pPr>
      <a:lvl5pPr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3192C1"/>
          </a:solidFill>
          <a:latin typeface="Arial" charset="0"/>
          <a:cs typeface="Arial" charset="0"/>
        </a:defRPr>
      </a:lvl5pPr>
      <a:lvl6pPr marL="457200"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5B97B7"/>
          </a:solidFill>
          <a:latin typeface="Verdana" pitchFamily="34" charset="0"/>
        </a:defRPr>
      </a:lvl6pPr>
      <a:lvl7pPr marL="914400"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5B97B7"/>
          </a:solidFill>
          <a:latin typeface="Verdana" pitchFamily="34" charset="0"/>
        </a:defRPr>
      </a:lvl7pPr>
      <a:lvl8pPr marL="1371600"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5B97B7"/>
          </a:solidFill>
          <a:latin typeface="Verdana" pitchFamily="34" charset="0"/>
        </a:defRPr>
      </a:lvl8pPr>
      <a:lvl9pPr marL="1828800"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5B97B7"/>
          </a:solidFill>
          <a:latin typeface="Verdana" pitchFamily="34" charset="0"/>
        </a:defRPr>
      </a:lvl9pPr>
    </p:titleStyle>
    <p:bodyStyle>
      <a:lvl1pPr marL="342900" indent="-342900" algn="l" defTabSz="762000" rtl="0" eaLnBrk="1" fontAlgn="base" hangingPunct="1">
        <a:spcBef>
          <a:spcPct val="20000"/>
        </a:spcBef>
        <a:spcAft>
          <a:spcPct val="0"/>
        </a:spcAft>
        <a:buClr>
          <a:srgbClr val="3192C1"/>
        </a:buClr>
        <a:buSzPct val="100000"/>
        <a:buFontTx/>
        <a:buBlip>
          <a:blip r:embed="rId7"/>
        </a:buBlip>
        <a:defRPr sz="24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09550" algn="l" defTabSz="762000" rtl="0" eaLnBrk="1" fontAlgn="base" hangingPunct="1">
        <a:spcBef>
          <a:spcPct val="20000"/>
        </a:spcBef>
        <a:spcAft>
          <a:spcPct val="0"/>
        </a:spcAft>
        <a:buClrTx/>
        <a:buSzPct val="100000"/>
        <a:buChar char="-"/>
        <a:defRPr sz="2000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1162050" indent="-228600" algn="l" defTabSz="762000" rtl="0" eaLnBrk="1" fontAlgn="base" hangingPunct="1">
        <a:spcBef>
          <a:spcPct val="20000"/>
        </a:spcBef>
        <a:spcAft>
          <a:spcPct val="0"/>
        </a:spcAft>
        <a:buClrTx/>
        <a:buSzPct val="100000"/>
        <a:buFont typeface="Wingdings" pitchFamily="2" charset="2"/>
        <a:buChar char="§"/>
        <a:defRPr sz="1600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581150" indent="-228600" algn="l" defTabSz="762000" rtl="0" eaLnBrk="1" fontAlgn="base" hangingPunct="1">
        <a:spcBef>
          <a:spcPct val="20000"/>
        </a:spcBef>
        <a:spcAft>
          <a:spcPct val="0"/>
        </a:spcAft>
        <a:buClrTx/>
        <a:buSzPct val="100000"/>
        <a:buFont typeface="Arial" pitchFamily="34" charset="0"/>
        <a:buChar char="•"/>
        <a:defRPr sz="1200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2000250" indent="-228600" algn="l" defTabSz="762000" rtl="0" eaLnBrk="1" fontAlgn="base" hangingPunct="1">
        <a:spcBef>
          <a:spcPct val="20000"/>
        </a:spcBef>
        <a:spcAft>
          <a:spcPct val="0"/>
        </a:spcAft>
        <a:buClr>
          <a:srgbClr val="3192C1"/>
        </a:buClr>
        <a:buSzPct val="100000"/>
        <a:buChar char="–"/>
        <a:defRPr sz="20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2457450" indent="-228600" algn="l" defTabSz="762000" rtl="0" eaLnBrk="1" fontAlgn="base" hangingPunct="1">
        <a:spcBef>
          <a:spcPct val="20000"/>
        </a:spcBef>
        <a:spcAft>
          <a:spcPct val="0"/>
        </a:spcAft>
        <a:buSzPct val="100000"/>
        <a:buChar char="–"/>
        <a:defRPr>
          <a:solidFill>
            <a:schemeClr val="tx1"/>
          </a:solidFill>
          <a:latin typeface="+mn-lt"/>
        </a:defRPr>
      </a:lvl6pPr>
      <a:lvl7pPr marL="2914650" indent="-228600" algn="l" defTabSz="762000" rtl="0" eaLnBrk="1" fontAlgn="base" hangingPunct="1">
        <a:spcBef>
          <a:spcPct val="20000"/>
        </a:spcBef>
        <a:spcAft>
          <a:spcPct val="0"/>
        </a:spcAft>
        <a:buSzPct val="100000"/>
        <a:buChar char="–"/>
        <a:defRPr>
          <a:solidFill>
            <a:schemeClr val="tx1"/>
          </a:solidFill>
          <a:latin typeface="+mn-lt"/>
        </a:defRPr>
      </a:lvl7pPr>
      <a:lvl8pPr marL="3371850" indent="-228600" algn="l" defTabSz="762000" rtl="0" eaLnBrk="1" fontAlgn="base" hangingPunct="1">
        <a:spcBef>
          <a:spcPct val="20000"/>
        </a:spcBef>
        <a:spcAft>
          <a:spcPct val="0"/>
        </a:spcAft>
        <a:buSzPct val="100000"/>
        <a:buChar char="–"/>
        <a:defRPr>
          <a:solidFill>
            <a:schemeClr val="tx1"/>
          </a:solidFill>
          <a:latin typeface="+mn-lt"/>
        </a:defRPr>
      </a:lvl8pPr>
      <a:lvl9pPr marL="3829050" indent="-228600" algn="l" defTabSz="762000" rtl="0" eaLnBrk="1" fontAlgn="base" hangingPunct="1">
        <a:spcBef>
          <a:spcPct val="20000"/>
        </a:spcBef>
        <a:spcAft>
          <a:spcPct val="0"/>
        </a:spcAft>
        <a:buSzPct val="100000"/>
        <a:buChar char="–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.jpe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.jpeg"/><Relationship Id="rId5" Type="http://schemas.openxmlformats.org/officeDocument/2006/relationships/image" Target="../media/image24.png"/><Relationship Id="rId6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8.jpe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10.jpeg"/><Relationship Id="rId6" Type="http://schemas.openxmlformats.org/officeDocument/2006/relationships/image" Target="../media/image11.png"/><Relationship Id="rId7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2.jpe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5.png"/><Relationship Id="rId5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19.jpeg"/><Relationship Id="rId5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82638" y="2185988"/>
            <a:ext cx="8420100" cy="1500187"/>
          </a:xfrm>
        </p:spPr>
        <p:txBody>
          <a:bodyPr/>
          <a:lstStyle/>
          <a:p>
            <a:pPr>
              <a:defRPr/>
            </a:pPr>
            <a:r>
              <a:rPr lang="de-AT" b="1" dirty="0" smtClean="0"/>
              <a:t>Pierdomenico Fiadino</a:t>
            </a:r>
            <a:r>
              <a:rPr lang="de-AT" dirty="0" smtClean="0"/>
              <a:t> &lt;fiadino@ftw.at&gt;</a:t>
            </a:r>
          </a:p>
          <a:p>
            <a:pPr>
              <a:defRPr/>
            </a:pPr>
            <a:r>
              <a:rPr lang="de-AT" sz="1600" dirty="0" smtClean="0"/>
              <a:t>The Telecommunications Research Center Vienna (ftw.)</a:t>
            </a:r>
          </a:p>
          <a:p>
            <a:pPr>
              <a:defRPr/>
            </a:pPr>
            <a:endParaRPr lang="de-AT" sz="2400" dirty="0"/>
          </a:p>
          <a:p>
            <a:pPr>
              <a:defRPr/>
            </a:pPr>
            <a:endParaRPr lang="de-AT" dirty="0"/>
          </a:p>
        </p:txBody>
      </p:sp>
      <p:sp>
        <p:nvSpPr>
          <p:cNvPr id="5" name="Rectangle 4"/>
          <p:cNvSpPr/>
          <p:nvPr/>
        </p:nvSpPr>
        <p:spPr bwMode="auto">
          <a:xfrm>
            <a:off x="7671590" y="5713784"/>
            <a:ext cx="2216696" cy="108931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16" y="6140661"/>
            <a:ext cx="2879725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platzhalter 2"/>
          <p:cNvSpPr txBox="1">
            <a:spLocks/>
          </p:cNvSpPr>
          <p:nvPr/>
        </p:nvSpPr>
        <p:spPr bwMode="auto">
          <a:xfrm>
            <a:off x="776536" y="2708920"/>
            <a:ext cx="8420100" cy="1512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b" anchorCtr="0" compatLnSpc="1">
            <a:prstTxWarp prst="textNoShape">
              <a:avLst/>
            </a:prstTxWarp>
          </a:bodyPr>
          <a:lstStyle>
            <a:lvl1pPr marL="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FontTx/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None/>
              <a:defRPr sz="1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 marL="22860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27432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32004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36576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de-AT" sz="2800" b="1" dirty="0" smtClean="0">
                <a:solidFill>
                  <a:srgbClr val="3192C1"/>
                </a:solidFill>
              </a:rPr>
              <a:t>Detection of Network Traffic Anomalies in</a:t>
            </a:r>
          </a:p>
          <a:p>
            <a:pPr>
              <a:defRPr/>
            </a:pPr>
            <a:r>
              <a:rPr lang="de-AT" sz="2800" b="1" dirty="0" smtClean="0">
                <a:solidFill>
                  <a:srgbClr val="3192C1"/>
                </a:solidFill>
              </a:rPr>
              <a:t>Content Delivery Networks</a:t>
            </a:r>
            <a:endParaRPr lang="de-AT" b="1" dirty="0">
              <a:solidFill>
                <a:srgbClr val="3192C1"/>
              </a:solidFill>
            </a:endParaRPr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66" y="5588334"/>
            <a:ext cx="3194538" cy="1125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2"/>
          <p:cNvSpPr txBox="1">
            <a:spLocks/>
          </p:cNvSpPr>
          <p:nvPr/>
        </p:nvSpPr>
        <p:spPr bwMode="auto">
          <a:xfrm>
            <a:off x="802162" y="4488677"/>
            <a:ext cx="9001000" cy="668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FontTx/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None/>
              <a:defRPr sz="1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 marL="22860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27432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32004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36576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 lvl="0">
              <a:defRPr/>
            </a:pPr>
            <a:r>
              <a:rPr lang="en-US" sz="1700" b="1" kern="0" dirty="0" smtClean="0">
                <a:solidFill>
                  <a:srgbClr val="000000">
                    <a:tint val="75000"/>
                  </a:srgbClr>
                </a:solidFill>
              </a:rPr>
              <a:t>P. Fiadino</a:t>
            </a:r>
            <a:r>
              <a:rPr lang="en-US" sz="1700" kern="0" dirty="0" smtClean="0">
                <a:solidFill>
                  <a:srgbClr val="000000">
                    <a:tint val="75000"/>
                  </a:srgbClr>
                </a:solidFill>
              </a:rPr>
              <a:t>, A. </a:t>
            </a:r>
            <a:r>
              <a:rPr lang="en-US" sz="1700" kern="0" dirty="0" err="1" smtClean="0">
                <a:solidFill>
                  <a:srgbClr val="000000">
                    <a:tint val="75000"/>
                  </a:srgbClr>
                </a:solidFill>
              </a:rPr>
              <a:t>D’Alconzo</a:t>
            </a:r>
            <a:r>
              <a:rPr lang="en-US" sz="1700" kern="0" dirty="0" smtClean="0">
                <a:solidFill>
                  <a:srgbClr val="000000">
                    <a:tint val="75000"/>
                  </a:srgbClr>
                </a:solidFill>
              </a:rPr>
              <a:t>, P</a:t>
            </a:r>
            <a:r>
              <a:rPr lang="en-US" sz="1700" kern="0" dirty="0">
                <a:solidFill>
                  <a:srgbClr val="000000">
                    <a:tint val="75000"/>
                  </a:srgbClr>
                </a:solidFill>
              </a:rPr>
              <a:t>. </a:t>
            </a:r>
            <a:r>
              <a:rPr lang="en-US" sz="1700" kern="0" dirty="0" smtClean="0">
                <a:solidFill>
                  <a:srgbClr val="000000">
                    <a:tint val="75000"/>
                  </a:srgbClr>
                </a:solidFill>
              </a:rPr>
              <a:t>Casas, </a:t>
            </a:r>
            <a:r>
              <a:rPr lang="en-US" sz="1700" kern="0" dirty="0">
                <a:solidFill>
                  <a:srgbClr val="000000">
                    <a:tint val="75000"/>
                  </a:srgbClr>
                </a:solidFill>
              </a:rPr>
              <a:t>A. </a:t>
            </a:r>
            <a:r>
              <a:rPr lang="en-US" sz="1700" kern="0" dirty="0" err="1">
                <a:solidFill>
                  <a:srgbClr val="000000">
                    <a:tint val="75000"/>
                  </a:srgbClr>
                </a:solidFill>
              </a:rPr>
              <a:t>Bär</a:t>
            </a:r>
            <a:r>
              <a:rPr lang="en-US" sz="1700" kern="0" dirty="0">
                <a:solidFill>
                  <a:srgbClr val="000000">
                    <a:tint val="75000"/>
                  </a:srgbClr>
                </a:solidFill>
              </a:rPr>
              <a:t> (FTW), A. </a:t>
            </a:r>
            <a:r>
              <a:rPr lang="en-US" sz="1700" kern="0" dirty="0" err="1">
                <a:solidFill>
                  <a:srgbClr val="000000">
                    <a:tint val="75000"/>
                  </a:srgbClr>
                </a:solidFill>
              </a:rPr>
              <a:t>Finamore</a:t>
            </a:r>
            <a:r>
              <a:rPr lang="en-US" sz="1700" kern="0" dirty="0">
                <a:solidFill>
                  <a:srgbClr val="000000">
                    <a:tint val="75000"/>
                  </a:srgbClr>
                </a:solidFill>
              </a:rPr>
              <a:t> (</a:t>
            </a:r>
            <a:r>
              <a:rPr lang="en-US" sz="1700" kern="0" dirty="0" err="1">
                <a:solidFill>
                  <a:srgbClr val="000000">
                    <a:tint val="75000"/>
                  </a:srgbClr>
                </a:solidFill>
              </a:rPr>
              <a:t>Politecnico</a:t>
            </a:r>
            <a:r>
              <a:rPr lang="en-US" sz="1700" kern="0" dirty="0">
                <a:solidFill>
                  <a:srgbClr val="000000">
                    <a:tint val="75000"/>
                  </a:srgbClr>
                </a:solidFill>
              </a:rPr>
              <a:t> di </a:t>
            </a:r>
            <a:r>
              <a:rPr lang="en-US" sz="1700" kern="0" dirty="0" smtClean="0">
                <a:solidFill>
                  <a:srgbClr val="000000">
                    <a:tint val="75000"/>
                  </a:srgbClr>
                </a:solidFill>
              </a:rPr>
              <a:t>Torino)</a:t>
            </a:r>
            <a:endParaRPr lang="en-US" sz="1700" kern="0" dirty="0">
              <a:solidFill>
                <a:srgbClr val="000000">
                  <a:tint val="75000"/>
                </a:srgbClr>
              </a:solidFill>
            </a:endParaRPr>
          </a:p>
          <a:p>
            <a:pPr>
              <a:defRPr/>
            </a:pPr>
            <a:endParaRPr lang="en-US" sz="1700" b="1" dirty="0">
              <a:solidFill>
                <a:srgbClr val="3192C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2950" y="5589240"/>
            <a:ext cx="8420100" cy="1008112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sz="1900" dirty="0" smtClean="0"/>
              <a:t>CDNs have ~</a:t>
            </a:r>
            <a:r>
              <a:rPr lang="en-US" sz="1900" i="1" dirty="0" smtClean="0"/>
              <a:t>constant</a:t>
            </a:r>
            <a:r>
              <a:rPr lang="en-US" sz="1900" dirty="0" smtClean="0"/>
              <a:t> share of deployed IPs and number of flows</a:t>
            </a:r>
          </a:p>
          <a:p>
            <a:pPr>
              <a:buFont typeface="Wingdings" charset="2"/>
              <a:buChar char="q"/>
            </a:pPr>
            <a:r>
              <a:rPr lang="en-US" sz="1900" dirty="0" smtClean="0"/>
              <a:t>Facebook AS and Akamai lead the number of served flows</a:t>
            </a:r>
          </a:p>
          <a:p>
            <a:pPr>
              <a:buFont typeface="Wingdings" charset="2"/>
              <a:buChar char="q"/>
            </a:pPr>
            <a:r>
              <a:rPr lang="en-US" sz="1900" dirty="0" smtClean="0"/>
              <a:t>Akamai employs largest share of active IPs per time-bin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10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 smtClean="0"/>
              <a:t>Akamai macroscopic traffic shifts [1/3]</a:t>
            </a:r>
            <a:br>
              <a:rPr lang="it-IT" sz="2400" dirty="0" smtClean="0"/>
            </a:br>
            <a:r>
              <a:rPr lang="it-IT" sz="2000" dirty="0" smtClean="0"/>
              <a:t>Time Series (4 days)</a:t>
            </a:r>
            <a:endParaRPr lang="en-US" sz="2000" dirty="0"/>
          </a:p>
        </p:txBody>
      </p:sp>
      <p:pic>
        <p:nvPicPr>
          <p:cNvPr id="6" name="Picture 3" descr="C:\Users\Pierdomenico Fiadino\Dropbox\Work\Slides BCN\images\tseries_flows_srvip_4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1148514"/>
            <a:ext cx="7488832" cy="429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facebook_logo_square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4040"/>
            <a:ext cx="632520" cy="5060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2216696" y="1196752"/>
            <a:ext cx="648072" cy="4320480"/>
          </a:xfrm>
          <a:prstGeom prst="rect">
            <a:avLst/>
          </a:prstGeom>
          <a:noFill/>
          <a:ln w="6350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512840" y="1196752"/>
            <a:ext cx="648072" cy="4320480"/>
          </a:xfrm>
          <a:prstGeom prst="rect">
            <a:avLst/>
          </a:prstGeom>
          <a:noFill/>
          <a:ln w="6350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232920" y="1196752"/>
            <a:ext cx="4320480" cy="4320480"/>
          </a:xfrm>
          <a:prstGeom prst="rect">
            <a:avLst/>
          </a:prstGeom>
          <a:solidFill>
            <a:schemeClr val="bg1">
              <a:alpha val="84000"/>
            </a:schemeClr>
          </a:solidFill>
          <a:ln w="635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3192C1"/>
                </a:solidFill>
                <a:effectLst/>
                <a:latin typeface="Arial" charset="0"/>
              </a:rPr>
              <a:t>Events A and B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3192C1"/>
              </a:solidFill>
              <a:effectLst/>
              <a:latin typeface="Arial" charset="0"/>
            </a:endParaRPr>
          </a:p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b="1" dirty="0" smtClean="0"/>
              <a:t> Traffic drop in </a:t>
            </a:r>
            <a:r>
              <a:rPr lang="en-US" sz="2000" b="1" dirty="0" smtClean="0">
                <a:solidFill>
                  <a:srgbClr val="0000CC"/>
                </a:solidFill>
              </a:rPr>
              <a:t>Akamai AS</a:t>
            </a:r>
            <a:r>
              <a:rPr lang="en-US" sz="2000" b="1" dirty="0" smtClean="0"/>
              <a:t> </a:t>
            </a:r>
            <a:r>
              <a:rPr lang="en-US" sz="2000" dirty="0" smtClean="0"/>
              <a:t>(drop in number of served flows, active IPs)</a:t>
            </a:r>
          </a:p>
          <a:p>
            <a:pPr marL="457200" indent="-457200" eaLnBrk="0" hangingPunct="0">
              <a:buFont typeface="+mj-lt"/>
              <a:buAutoNum type="arabicPeriod"/>
            </a:pPr>
            <a:r>
              <a:rPr lang="en-US" sz="2000" b="1" dirty="0"/>
              <a:t> </a:t>
            </a:r>
            <a:r>
              <a:rPr lang="en-US" sz="2000" b="1" dirty="0" smtClean="0">
                <a:solidFill>
                  <a:srgbClr val="CE1DD5"/>
                </a:solidFill>
              </a:rPr>
              <a:t>Neighbor Operator 1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and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charset="0"/>
              </a:rPr>
              <a:t>Neighbor Operator 2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deploy back-</a:t>
            </a:r>
            <a:r>
              <a:rPr lang="en-US" sz="2000" dirty="0" smtClean="0"/>
              <a:t>up machines (increase number of active IPs) and together </a:t>
            </a:r>
            <a:r>
              <a:rPr lang="en-US" sz="2000" b="1" dirty="0" smtClean="0"/>
              <a:t>take over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60712" y="3068960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192C1"/>
                </a:solidFill>
              </a:rPr>
              <a:t>A</a:t>
            </a:r>
            <a:endParaRPr lang="en-US" b="1" dirty="0">
              <a:solidFill>
                <a:srgbClr val="3192C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56856" y="3068960"/>
            <a:ext cx="40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192C1"/>
                </a:solidFill>
              </a:rPr>
              <a:t>B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172183" y="1196752"/>
            <a:ext cx="5976664" cy="4320480"/>
          </a:xfrm>
          <a:prstGeom prst="rect">
            <a:avLst/>
          </a:prstGeom>
          <a:solidFill>
            <a:schemeClr val="bg1">
              <a:alpha val="84000"/>
            </a:schemeClr>
          </a:solidFill>
          <a:ln w="635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3192C1"/>
                </a:solidFill>
                <a:effectLst/>
                <a:latin typeface="Arial" charset="0"/>
              </a:rPr>
              <a:t>Events C and D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solidFill>
                <a:srgbClr val="3192C1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more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effectLst/>
                <a:latin typeface="Arial" charset="0"/>
              </a:rPr>
              <a:t> details in next slide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257256" y="1196752"/>
            <a:ext cx="1008112" cy="4320480"/>
          </a:xfrm>
          <a:prstGeom prst="rect">
            <a:avLst/>
          </a:prstGeom>
          <a:noFill/>
          <a:ln w="6350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57256" y="3068960"/>
            <a:ext cx="1022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192C1"/>
                </a:solidFill>
              </a:rPr>
              <a:t>C &amp; D</a:t>
            </a:r>
            <a:endParaRPr lang="en-US" b="1" dirty="0">
              <a:solidFill>
                <a:srgbClr val="3192C1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32534" y="1316804"/>
            <a:ext cx="251970" cy="1752156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flows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920552" y="3573016"/>
            <a:ext cx="252000" cy="1752156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srv</a:t>
            </a:r>
            <a:r>
              <a:rPr kumimoji="0" lang="en-US" sz="2000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IP</a:t>
            </a:r>
          </a:p>
        </p:txBody>
      </p:sp>
    </p:spTree>
    <p:extLst>
      <p:ext uri="{BB962C8B-B14F-4D97-AF65-F5344CB8AC3E}">
        <p14:creationId xmlns:p14="http://schemas.microsoft.com/office/powerpoint/2010/main" val="193352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decel="100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decel="100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9" grpId="0" animBg="1"/>
      <p:bldP spid="9" grpId="1" animBg="1"/>
      <p:bldP spid="10" grpId="0" animBg="1"/>
      <p:bldP spid="10" grpId="1" animBg="1"/>
      <p:bldP spid="12" grpId="0"/>
      <p:bldP spid="12" grpId="1"/>
      <p:bldP spid="13" grpId="0"/>
      <p:bldP spid="13" grpId="1"/>
      <p:bldP spid="14" grpId="0" animBg="1"/>
      <p:bldP spid="15" grpId="0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2950" y="1219200"/>
            <a:ext cx="8674546" cy="4800600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sz="2000" dirty="0" smtClean="0"/>
              <a:t>Zoom on last 12 hours:</a:t>
            </a:r>
          </a:p>
          <a:p>
            <a:pPr>
              <a:buFont typeface="Wingdings" charset="2"/>
              <a:buChar char="q"/>
            </a:pPr>
            <a:endParaRPr lang="en-US" sz="2000" dirty="0"/>
          </a:p>
          <a:p>
            <a:pPr>
              <a:buFont typeface="Wingdings" charset="2"/>
              <a:buChar char="q"/>
            </a:pPr>
            <a:endParaRPr lang="en-US" sz="2000" dirty="0" smtClean="0"/>
          </a:p>
          <a:p>
            <a:pPr>
              <a:buFont typeface="Wingdings" charset="2"/>
              <a:buChar char="q"/>
            </a:pPr>
            <a:endParaRPr lang="en-US" sz="2000" dirty="0"/>
          </a:p>
          <a:p>
            <a:pPr>
              <a:buFont typeface="Wingdings" charset="2"/>
              <a:buChar char="q"/>
            </a:pPr>
            <a:endParaRPr lang="en-US" sz="2000" dirty="0" smtClean="0"/>
          </a:p>
          <a:p>
            <a:pPr>
              <a:buFont typeface="Wingdings" charset="2"/>
              <a:buChar char="q"/>
            </a:pPr>
            <a:endParaRPr lang="en-US" sz="2000" dirty="0"/>
          </a:p>
          <a:p>
            <a:pPr>
              <a:buFont typeface="Wingdings" charset="2"/>
              <a:buChar char="q"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>
              <a:buFont typeface="Wingdings" charset="2"/>
              <a:buChar char="q"/>
            </a:pPr>
            <a:r>
              <a:rPr lang="en-US" sz="2000" dirty="0" smtClean="0">
                <a:solidFill>
                  <a:srgbClr val="3192C1"/>
                </a:solidFill>
              </a:rPr>
              <a:t>Event C</a:t>
            </a:r>
          </a:p>
          <a:p>
            <a:pPr marL="876300" lvl="1" indent="-342900">
              <a:buFont typeface="+mj-lt"/>
              <a:buAutoNum type="arabicPeriod"/>
            </a:pPr>
            <a:r>
              <a:rPr lang="en-US" sz="1600" dirty="0" smtClean="0">
                <a:solidFill>
                  <a:srgbClr val="0000CC"/>
                </a:solidFill>
              </a:rPr>
              <a:t> Akamai:</a:t>
            </a:r>
            <a:r>
              <a:rPr lang="en-US" sz="1600" dirty="0" smtClean="0"/>
              <a:t> drop in number of flows, served volume but NOT active IPs</a:t>
            </a:r>
          </a:p>
          <a:p>
            <a:pPr marL="876300" lvl="1" indent="-342900">
              <a:buFont typeface="+mj-lt"/>
              <a:buAutoNum type="arabicPeriod"/>
            </a:pPr>
            <a:r>
              <a:rPr lang="en-US" sz="1600" dirty="0" smtClean="0"/>
              <a:t> 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Neighbor Operator 2 </a:t>
            </a:r>
            <a:r>
              <a:rPr lang="en-US" sz="1600" dirty="0" smtClean="0"/>
              <a:t>increases number of active IPs, number of flows and volume</a:t>
            </a:r>
          </a:p>
          <a:p>
            <a:pPr marL="876300" lvl="1" indent="-342900">
              <a:buFont typeface="+mj-lt"/>
              <a:buAutoNum type="arabicPeriod"/>
            </a:pPr>
            <a:r>
              <a:rPr lang="en-US" sz="1600" dirty="0" smtClean="0"/>
              <a:t> </a:t>
            </a:r>
            <a:r>
              <a:rPr lang="en-US" sz="1600" dirty="0" smtClean="0">
                <a:solidFill>
                  <a:srgbClr val="CE1DD5"/>
                </a:solidFill>
              </a:rPr>
              <a:t>Neighbor Operator 1 </a:t>
            </a:r>
            <a:r>
              <a:rPr lang="en-US" sz="1600" dirty="0" smtClean="0"/>
              <a:t>keeps same number of active IPs, but increase served volume (takes over Akamai’s larger flows)</a:t>
            </a:r>
            <a:endParaRPr lang="en-US" sz="2000" dirty="0"/>
          </a:p>
          <a:p>
            <a:pPr>
              <a:buFont typeface="Wingdings" charset="2"/>
              <a:buChar char="q"/>
            </a:pPr>
            <a:r>
              <a:rPr lang="en-US" sz="2000" dirty="0" smtClean="0">
                <a:solidFill>
                  <a:srgbClr val="3192C1"/>
                </a:solidFill>
              </a:rPr>
              <a:t>Event D</a:t>
            </a:r>
            <a:endParaRPr lang="en-US" sz="1600" dirty="0">
              <a:solidFill>
                <a:srgbClr val="3192C1"/>
              </a:solidFill>
            </a:endParaRPr>
          </a:p>
          <a:p>
            <a:pPr lvl="1">
              <a:buFont typeface="Wingdings" charset="2"/>
              <a:buChar char="§"/>
            </a:pPr>
            <a:r>
              <a:rPr lang="en-US" sz="1600" dirty="0" smtClean="0"/>
              <a:t> </a:t>
            </a:r>
            <a:r>
              <a:rPr lang="en-US" sz="1600" dirty="0" smtClean="0">
                <a:solidFill>
                  <a:srgbClr val="0000CC"/>
                </a:solidFill>
              </a:rPr>
              <a:t>Akamai</a:t>
            </a:r>
            <a:r>
              <a:rPr lang="en-US" sz="1600" dirty="0" smtClean="0"/>
              <a:t>  not involved</a:t>
            </a:r>
          </a:p>
          <a:p>
            <a:pPr lvl="1">
              <a:buFont typeface="Wingdings" charset="2"/>
              <a:buChar char="§"/>
            </a:pPr>
            <a:r>
              <a:rPr lang="en-US" sz="1600" dirty="0" smtClean="0"/>
              <a:t> Swap between </a:t>
            </a:r>
            <a:r>
              <a:rPr lang="en-US" sz="1600" dirty="0" smtClean="0">
                <a:solidFill>
                  <a:srgbClr val="CE1DD5"/>
                </a:solidFill>
              </a:rPr>
              <a:t>NO1 </a:t>
            </a:r>
            <a:r>
              <a:rPr lang="en-US" sz="1600" smtClean="0"/>
              <a:t>and </a:t>
            </a:r>
            <a:r>
              <a:rPr lang="en-US" sz="1600" smtClean="0">
                <a:solidFill>
                  <a:schemeClr val="bg2">
                    <a:lumMod val="50000"/>
                  </a:schemeClr>
                </a:solidFill>
              </a:rPr>
              <a:t>NO2</a:t>
            </a:r>
            <a:r>
              <a:rPr lang="en-US" sz="1600" smtClean="0"/>
              <a:t> </a:t>
            </a:r>
            <a:r>
              <a:rPr lang="en-US" sz="1600" dirty="0" smtClean="0"/>
              <a:t>w.r.t. number of flows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11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Akamai macroscopic traffic shifts </a:t>
            </a:r>
            <a:r>
              <a:rPr lang="it-IT" sz="2400" dirty="0" smtClean="0"/>
              <a:t>[2/3]</a:t>
            </a:r>
            <a:r>
              <a:rPr lang="it-IT" sz="2400" dirty="0"/>
              <a:t/>
            </a:r>
            <a:br>
              <a:rPr lang="it-IT" sz="2400" dirty="0"/>
            </a:br>
            <a:r>
              <a:rPr lang="it-IT" sz="2000" dirty="0"/>
              <a:t>Time </a:t>
            </a:r>
            <a:r>
              <a:rPr lang="it-IT" sz="2000" dirty="0" smtClean="0"/>
              <a:t>Series (12 hours zoom-in)</a:t>
            </a:r>
            <a:endParaRPr lang="en-US" sz="2400" dirty="0"/>
          </a:p>
        </p:txBody>
      </p:sp>
      <p:pic>
        <p:nvPicPr>
          <p:cNvPr id="6" name="Picture 2" descr="C:\Users\Pierdomenico Fiadino\Dropbox\Work\Slides BCN\images\tseries_12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" y="1687590"/>
            <a:ext cx="8456613" cy="254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facebook_logo_squa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4040"/>
            <a:ext cx="632520" cy="5060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1484856" y="1700808"/>
            <a:ext cx="2027984" cy="167532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flows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244680" y="1700808"/>
            <a:ext cx="2052000" cy="167532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volume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7017712" y="1700808"/>
            <a:ext cx="2052000" cy="167532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srv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IP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704528" y="2132856"/>
            <a:ext cx="216024" cy="1512168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512840" y="2132856"/>
            <a:ext cx="216024" cy="1512168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321152" y="2132856"/>
            <a:ext cx="216024" cy="1512168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053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2950" y="1916832"/>
            <a:ext cx="8420100" cy="2376264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sz="1900" dirty="0" smtClean="0"/>
              <a:t>Events A-D reveal </a:t>
            </a:r>
            <a:r>
              <a:rPr lang="en-US" sz="1900" b="1" dirty="0" smtClean="0"/>
              <a:t>chain of agreements in serving contents</a:t>
            </a:r>
          </a:p>
          <a:p>
            <a:pPr>
              <a:buFont typeface="Wingdings" charset="2"/>
              <a:buChar char="q"/>
            </a:pPr>
            <a:r>
              <a:rPr lang="en-US" sz="1900" dirty="0" smtClean="0"/>
              <a:t>According to Akamai policies, it is possible that </a:t>
            </a:r>
            <a:r>
              <a:rPr lang="en-US" sz="1900" b="1" dirty="0" smtClean="0"/>
              <a:t>Akamai machines are installed in D.T. and TeliaNet networks</a:t>
            </a:r>
            <a:r>
              <a:rPr lang="en-US" sz="1900" dirty="0" smtClean="0"/>
              <a:t> (Akamai directly manages the shift)</a:t>
            </a:r>
          </a:p>
          <a:p>
            <a:pPr>
              <a:buFont typeface="Wingdings" charset="2"/>
              <a:buChar char="q"/>
            </a:pPr>
            <a:r>
              <a:rPr lang="en-US" sz="1900" b="1" dirty="0" smtClean="0"/>
              <a:t>No performance impact from user pers</a:t>
            </a:r>
            <a:r>
              <a:rPr lang="en-US" sz="1900" dirty="0" smtClean="0"/>
              <a:t>pective (normal RTT, throughput, number of erroneous HTTP response codes)</a:t>
            </a:r>
          </a:p>
          <a:p>
            <a:pPr>
              <a:buFont typeface="Wingdings" charset="2"/>
              <a:buChar char="q"/>
            </a:pPr>
            <a:r>
              <a:rPr lang="en-US" sz="1900" dirty="0" smtClean="0"/>
              <a:t>But </a:t>
            </a:r>
            <a:r>
              <a:rPr lang="en-US" sz="1900" b="1" dirty="0" smtClean="0"/>
              <a:t>different commercial agreements for peering</a:t>
            </a:r>
            <a:r>
              <a:rPr lang="en-US" sz="1900" dirty="0" smtClean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12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Akamai macroscopic traffic shifts </a:t>
            </a:r>
            <a:r>
              <a:rPr lang="it-IT" sz="2400" dirty="0" smtClean="0"/>
              <a:t>[3/3]</a:t>
            </a:r>
            <a:br>
              <a:rPr lang="it-IT" sz="2400" dirty="0" smtClean="0"/>
            </a:br>
            <a:r>
              <a:rPr lang="it-IT" sz="2000" dirty="0" smtClean="0"/>
              <a:t>Some considerations</a:t>
            </a:r>
            <a:endParaRPr lang="en-US" sz="2400" dirty="0"/>
          </a:p>
        </p:txBody>
      </p:sp>
      <p:sp>
        <p:nvSpPr>
          <p:cNvPr id="3" name="Rounded Rectangle 2"/>
          <p:cNvSpPr/>
          <p:nvPr/>
        </p:nvSpPr>
        <p:spPr bwMode="auto">
          <a:xfrm>
            <a:off x="1712640" y="1196752"/>
            <a:ext cx="1512168" cy="576064"/>
          </a:xfrm>
          <a:prstGeom prst="roundRect">
            <a:avLst>
              <a:gd name="adj" fmla="val 27051"/>
            </a:avLst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Akamai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4232920" y="1196752"/>
            <a:ext cx="1512168" cy="576064"/>
          </a:xfrm>
          <a:prstGeom prst="roundRect">
            <a:avLst>
              <a:gd name="adj" fmla="val 27051"/>
            </a:avLst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Neighbor Operator 1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6753200" y="1196752"/>
            <a:ext cx="1512168" cy="576064"/>
          </a:xfrm>
          <a:prstGeom prst="roundRect">
            <a:avLst>
              <a:gd name="adj" fmla="val 27051"/>
            </a:avLst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Neighbor Operator 2</a:t>
            </a:r>
          </a:p>
        </p:txBody>
      </p:sp>
      <p:sp>
        <p:nvSpPr>
          <p:cNvPr id="9" name="Left-Right Arrow 8"/>
          <p:cNvSpPr/>
          <p:nvPr/>
        </p:nvSpPr>
        <p:spPr bwMode="auto">
          <a:xfrm>
            <a:off x="3224808" y="1336808"/>
            <a:ext cx="1008112" cy="272186"/>
          </a:xfrm>
          <a:prstGeom prst="leftRightArrow">
            <a:avLst>
              <a:gd name="adj1" fmla="val 50000"/>
              <a:gd name="adj2" fmla="val 87328"/>
            </a:avLst>
          </a:prstGeom>
          <a:solidFill>
            <a:srgbClr val="3192C1"/>
          </a:solidFill>
          <a:ln w="8890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Left-Right Arrow 11"/>
          <p:cNvSpPr/>
          <p:nvPr/>
        </p:nvSpPr>
        <p:spPr bwMode="auto">
          <a:xfrm>
            <a:off x="5745088" y="1336808"/>
            <a:ext cx="1008112" cy="272186"/>
          </a:xfrm>
          <a:prstGeom prst="leftRightArrow">
            <a:avLst>
              <a:gd name="adj1" fmla="val 50000"/>
              <a:gd name="adj2" fmla="val 87328"/>
            </a:avLst>
          </a:prstGeom>
          <a:solidFill>
            <a:srgbClr val="3192C1"/>
          </a:solidFill>
          <a:ln w="8890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loud 13"/>
          <p:cNvSpPr/>
          <p:nvPr/>
        </p:nvSpPr>
        <p:spPr bwMode="auto">
          <a:xfrm>
            <a:off x="5313040" y="5589240"/>
            <a:ext cx="1944216" cy="1008112"/>
          </a:xfrm>
          <a:prstGeom prst="cloud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chemeClr val="bg1"/>
                </a:solidFill>
              </a:rPr>
              <a:t>Neighbor Operator 1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6" name="Cloud 15"/>
          <p:cNvSpPr/>
          <p:nvPr/>
        </p:nvSpPr>
        <p:spPr bwMode="auto">
          <a:xfrm>
            <a:off x="7041232" y="4581128"/>
            <a:ext cx="1944216" cy="1008112"/>
          </a:xfrm>
          <a:prstGeom prst="cloud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chemeClr val="bg1"/>
                </a:solidFill>
              </a:rPr>
              <a:t>Neighbor Operator 2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7" name="Cloud 16"/>
          <p:cNvSpPr/>
          <p:nvPr/>
        </p:nvSpPr>
        <p:spPr bwMode="auto">
          <a:xfrm>
            <a:off x="3512840" y="4509120"/>
            <a:ext cx="1944216" cy="1008112"/>
          </a:xfrm>
          <a:prstGeom prst="cloud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 smtClean="0">
                <a:solidFill>
                  <a:schemeClr val="bg1"/>
                </a:solidFill>
              </a:rPr>
              <a:t>Local operator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8" name="Cloud 17"/>
          <p:cNvSpPr/>
          <p:nvPr/>
        </p:nvSpPr>
        <p:spPr bwMode="auto">
          <a:xfrm>
            <a:off x="920552" y="5445224"/>
            <a:ext cx="1944216" cy="1008112"/>
          </a:xfrm>
          <a:prstGeom prst="cloud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 smtClean="0">
                <a:solidFill>
                  <a:schemeClr val="bg1"/>
                </a:solidFill>
              </a:rPr>
              <a:t>Akamai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23" name="Curved Connector 22"/>
          <p:cNvCxnSpPr>
            <a:stCxn id="17" idx="1"/>
            <a:endCxn id="14" idx="2"/>
          </p:cNvCxnSpPr>
          <p:nvPr/>
        </p:nvCxnSpPr>
        <p:spPr bwMode="auto">
          <a:xfrm rot="16200000" flipH="1">
            <a:off x="4613441" y="5387665"/>
            <a:ext cx="577137" cy="834123"/>
          </a:xfrm>
          <a:prstGeom prst="curvedConnector2">
            <a:avLst/>
          </a:prstGeom>
          <a:solidFill>
            <a:schemeClr val="accent1"/>
          </a:solidFill>
          <a:ln w="53975" cap="flat" cmpd="sng" algn="ctr">
            <a:solidFill>
              <a:srgbClr val="3192C1"/>
            </a:solidFill>
            <a:prstDash val="sysDash"/>
            <a:round/>
            <a:headEnd type="none" w="sm" len="sm"/>
            <a:tailEnd type="triangle" w="sm" len="med"/>
          </a:ln>
          <a:effectLst/>
        </p:spPr>
      </p:cxnSp>
      <p:cxnSp>
        <p:nvCxnSpPr>
          <p:cNvPr id="31" name="Curved Connector 30"/>
          <p:cNvCxnSpPr>
            <a:stCxn id="17" idx="2"/>
            <a:endCxn id="18" idx="3"/>
          </p:cNvCxnSpPr>
          <p:nvPr/>
        </p:nvCxnSpPr>
        <p:spPr bwMode="auto">
          <a:xfrm rot="10800000" flipV="1">
            <a:off x="1892661" y="5013176"/>
            <a:ext cx="1626211" cy="489688"/>
          </a:xfrm>
          <a:prstGeom prst="curvedConnector2">
            <a:avLst/>
          </a:prstGeom>
          <a:solidFill>
            <a:schemeClr val="accent1"/>
          </a:solidFill>
          <a:ln w="53975" cap="flat" cmpd="sng" algn="ctr">
            <a:solidFill>
              <a:srgbClr val="3192C1"/>
            </a:solidFill>
            <a:prstDash val="sysDash"/>
            <a:round/>
            <a:headEnd type="none" w="sm" len="sm"/>
            <a:tailEnd type="triangle" w="sm" len="med"/>
          </a:ln>
          <a:effectLst/>
        </p:spPr>
      </p:cxnSp>
      <p:cxnSp>
        <p:nvCxnSpPr>
          <p:cNvPr id="33" name="Curved Connector 32"/>
          <p:cNvCxnSpPr>
            <a:stCxn id="17" idx="0"/>
            <a:endCxn id="16" idx="2"/>
          </p:cNvCxnSpPr>
          <p:nvPr/>
        </p:nvCxnSpPr>
        <p:spPr bwMode="auto">
          <a:xfrm>
            <a:off x="5455436" y="5013176"/>
            <a:ext cx="1591827" cy="72008"/>
          </a:xfrm>
          <a:prstGeom prst="curvedConnector3">
            <a:avLst/>
          </a:prstGeom>
          <a:solidFill>
            <a:schemeClr val="accent1"/>
          </a:solidFill>
          <a:ln w="53975" cap="flat" cmpd="sng" algn="ctr">
            <a:solidFill>
              <a:srgbClr val="3192C1"/>
            </a:solidFill>
            <a:prstDash val="sysDash"/>
            <a:round/>
            <a:headEnd type="none" w="sm" len="sm"/>
            <a:tailEnd type="triangle" w="sm" len="med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2144688" y="4437112"/>
            <a:ext cx="761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</a:rPr>
              <a:t>p2p</a:t>
            </a:r>
          </a:p>
          <a:p>
            <a:pPr algn="ctr"/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</a:rPr>
              <a:t>(free)</a:t>
            </a:r>
            <a:endParaRPr lang="en-US" sz="1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9104" y="4365104"/>
            <a:ext cx="723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c2p</a:t>
            </a:r>
          </a:p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($$$)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088904" y="5733256"/>
            <a:ext cx="723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c2p</a:t>
            </a:r>
          </a:p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($$$)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704528" y="1196752"/>
            <a:ext cx="8496944" cy="30243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Depending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on the nature of </a:t>
            </a:r>
            <a:r>
              <a:rPr kumimoji="0" lang="en-US" sz="2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commercial agreements 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for peering, it is possible that huge shifts of traffic volumes from one AS to another imply an </a:t>
            </a:r>
            <a:r>
              <a:rPr kumimoji="0" lang="en-US" sz="2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economical loss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for the ISP</a:t>
            </a: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4953000" y="4365104"/>
            <a:ext cx="432048" cy="432048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tx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vert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>
                <a:latin typeface="Courier"/>
                <a:cs typeface="Courier"/>
              </a:rPr>
              <a:t>: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Courier"/>
                <a:cs typeface="Courier"/>
              </a:rPr>
              <a:t>(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68624" y="5445224"/>
            <a:ext cx="411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AS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33623" y="4797152"/>
            <a:ext cx="411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AS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97216" y="5960313"/>
            <a:ext cx="411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AS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98715" y="4928461"/>
            <a:ext cx="411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AS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27" name="Picture 26" descr="facebook_logo_squa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016" y="5378543"/>
            <a:ext cx="256474" cy="205179"/>
          </a:xfrm>
          <a:prstGeom prst="rect">
            <a:avLst/>
          </a:prstGeom>
        </p:spPr>
      </p:pic>
      <p:pic>
        <p:nvPicPr>
          <p:cNvPr id="28" name="Picture 4" descr="C:\Users\Pierdomenico Fiadino\Dropbox\Work\logos_icons\120px-Sert_-_dead_smile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5485874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facebook_logo_squa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811" y="5846690"/>
            <a:ext cx="256474" cy="205179"/>
          </a:xfrm>
          <a:prstGeom prst="rect">
            <a:avLst/>
          </a:prstGeom>
        </p:spPr>
      </p:pic>
      <p:pic>
        <p:nvPicPr>
          <p:cNvPr id="30" name="Picture 29" descr="facebook_logo_squa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80000">
            <a:off x="7000782" y="5173364"/>
            <a:ext cx="256474" cy="2051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0" y="6581001"/>
            <a:ext cx="5248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Topology from: http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://irl.cs.ucla.edu/topology/</a:t>
            </a:r>
          </a:p>
        </p:txBody>
      </p:sp>
    </p:spTree>
    <p:extLst>
      <p:ext uri="{BB962C8B-B14F-4D97-AF65-F5344CB8AC3E}">
        <p14:creationId xmlns:p14="http://schemas.microsoft.com/office/powerpoint/2010/main" val="1142356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7" presetClass="path" presetSubtype="0" repeatCount="3000" accel="50000" decel="50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448 -0.01041 L 0.04356 -0.02637 C 0.05173 -0.03007 0.06423 -0.03354 0.0772 -0.03632 C 0.0921 -0.03956 0.10395 -0.04141 0.11244 -0.04141 L 0.15361 -0.04256 " pathEditMode="relative" rAng="-517227" ptsTypes="FffFF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0" y="-21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7" presetClass="path" presetSubtype="0" repeatCount="2000" accel="50000" decel="50000" fill="remove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70127E-6 4.94564E-6 L -0.0306 -0.00625 C -0.03733 -0.0081 -0.0455 -0.01203 -0.05334 -0.01828 C -0.0628 -0.02638 -0.06824 -0.03424 -0.07257 -0.04257 L -0.08987 -0.07727 " pathEditMode="relative" rAng="1847906" ptsTypes="FffFF">
                                      <p:cBhvr>
                                        <p:cTn id="20" dur="19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18" y="-284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7" presetClass="path" presetSubtype="0" repeatCount="2000" accel="50000" decel="50000" fill="remove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6261E-6 3.85843E-6 L -0.05157 0.00323 C -0.06231 0.00439 -0.07832 0.00323 -0.09498 0.00092 C -0.11388 -0.00162 -0.12926 -0.00486 -0.13951 -0.00903 L -0.18949 -0.02637 " pathEditMode="relative" rAng="332340" ptsTypes="FffFF">
                                      <p:cBhvr>
                                        <p:cTn id="22" dur="1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31" y="-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7" presetClass="emph" presetSubtype="0" repeatCount="5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6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6" grpId="0" animBg="1"/>
      <p:bldP spid="4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6" descr="TSP_flow_SrvIP_2013-7-8_2013-8-4_as20940_ENK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5" b="-237"/>
          <a:stretch/>
        </p:blipFill>
        <p:spPr bwMode="auto">
          <a:xfrm>
            <a:off x="416496" y="1628800"/>
            <a:ext cx="5789363" cy="4244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177136" y="1772816"/>
            <a:ext cx="2952328" cy="48006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de-AT" sz="1600" i="1" dirty="0" smtClean="0"/>
              <a:t>For every IP: counters of flows number and volume</a:t>
            </a:r>
          </a:p>
          <a:p>
            <a:pPr>
              <a:buFont typeface="+mj-lt"/>
              <a:buAutoNum type="arabicPeriod"/>
            </a:pPr>
            <a:r>
              <a:rPr lang="de-AT" sz="1600" i="1" dirty="0" smtClean="0"/>
              <a:t>Counters cumulated over different time scale (eg. 1hour)</a:t>
            </a:r>
          </a:p>
          <a:p>
            <a:pPr>
              <a:buFont typeface="+mj-lt"/>
              <a:buAutoNum type="arabicPeriod"/>
            </a:pPr>
            <a:r>
              <a:rPr lang="de-AT" sz="1600" i="1" dirty="0" smtClean="0"/>
              <a:t>For every time-bin: distribution of counters across IPs</a:t>
            </a:r>
          </a:p>
          <a:p>
            <a:pPr>
              <a:buFont typeface="+mj-lt"/>
              <a:buAutoNum type="arabicPeriod"/>
            </a:pPr>
            <a:r>
              <a:rPr lang="de-AT" sz="1600" i="1" dirty="0" smtClean="0"/>
              <a:t>Distribution compared with Kullback-Leibler metric</a:t>
            </a:r>
          </a:p>
          <a:p>
            <a:pPr>
              <a:buFont typeface="+mj-lt"/>
              <a:buAutoNum type="arabicPeriod"/>
            </a:pPr>
            <a:r>
              <a:rPr lang="de-AT" sz="1600" i="1" dirty="0" smtClean="0"/>
              <a:t>Comparisons plotted on heatmap (logscale)</a:t>
            </a:r>
            <a:endParaRPr lang="en-US" sz="16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- </a:t>
            </a:r>
            <a:fld id="{B6F99350-E9C3-4FD1-9037-2C6ADB47A97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r>
              <a:rPr lang="en-US" smtClean="0">
                <a:solidFill>
                  <a:srgbClr val="000000"/>
                </a:solidFill>
              </a:rPr>
              <a:t> -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 smtClean="0"/>
              <a:t>Temporal Similarity Plots (TSP)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sz="2000" dirty="0" smtClean="0"/>
              <a:t>A powerfull tool to visualize temporal patterns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1784648" y="4231944"/>
            <a:ext cx="1058412" cy="792088"/>
          </a:xfrm>
          <a:prstGeom prst="rect">
            <a:avLst/>
          </a:prstGeom>
          <a:noFill/>
          <a:ln w="9842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08181" y="6251448"/>
            <a:ext cx="1992891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it-IT" sz="1800" b="1" dirty="0" err="1" smtClean="0">
                <a:solidFill>
                  <a:srgbClr val="FFFFFF"/>
                </a:solidFill>
              </a:rPr>
              <a:t>uniform</a:t>
            </a:r>
            <a:r>
              <a:rPr lang="it-IT" sz="1800" b="1" dirty="0" smtClean="0">
                <a:solidFill>
                  <a:srgbClr val="FFFFFF"/>
                </a:solidFill>
              </a:rPr>
              <a:t> </a:t>
            </a:r>
            <a:r>
              <a:rPr lang="it-IT" sz="1800" b="1" dirty="0" err="1" smtClean="0">
                <a:solidFill>
                  <a:srgbClr val="FFFFFF"/>
                </a:solidFill>
              </a:rPr>
              <a:t>settings</a:t>
            </a:r>
            <a:endParaRPr lang="it-IT" sz="1800" b="1" dirty="0" smtClean="0">
              <a:solidFill>
                <a:srgbClr val="FFFFFF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864768" y="5013176"/>
            <a:ext cx="782795" cy="1301044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3" name="Content Placeholder 1"/>
          <p:cNvSpPr txBox="1">
            <a:spLocks/>
          </p:cNvSpPr>
          <p:nvPr/>
        </p:nvSpPr>
        <p:spPr bwMode="auto">
          <a:xfrm>
            <a:off x="742950" y="1219200"/>
            <a:ext cx="8420100" cy="985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0955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62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811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002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574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9146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3718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829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charset="2"/>
              <a:buChar char="q"/>
            </a:pPr>
            <a:r>
              <a:rPr lang="de-AT" sz="1800" kern="0" dirty="0" smtClean="0">
                <a:solidFill>
                  <a:srgbClr val="000000"/>
                </a:solidFill>
              </a:rPr>
              <a:t>Discover </a:t>
            </a:r>
            <a:r>
              <a:rPr lang="de-AT" sz="1800" b="1" kern="0" dirty="0" smtClean="0">
                <a:solidFill>
                  <a:srgbClr val="000000"/>
                </a:solidFill>
              </a:rPr>
              <a:t>temporal patterns</a:t>
            </a:r>
            <a:r>
              <a:rPr lang="de-AT" sz="1800" kern="0" dirty="0" smtClean="0">
                <a:solidFill>
                  <a:srgbClr val="000000"/>
                </a:solidFill>
              </a:rPr>
              <a:t> and </a:t>
            </a:r>
            <a:r>
              <a:rPr lang="de-AT" sz="1800" b="1" i="1" kern="0" dirty="0" smtClean="0">
                <a:solidFill>
                  <a:srgbClr val="000000"/>
                </a:solidFill>
              </a:rPr>
              <a:t>(ir)</a:t>
            </a:r>
            <a:r>
              <a:rPr lang="de-AT" sz="1800" b="1" kern="0" dirty="0" smtClean="0">
                <a:solidFill>
                  <a:srgbClr val="000000"/>
                </a:solidFill>
              </a:rPr>
              <a:t>regularities </a:t>
            </a:r>
            <a:r>
              <a:rPr lang="de-AT" sz="1800" kern="0" dirty="0" smtClean="0">
                <a:solidFill>
                  <a:srgbClr val="000000"/>
                </a:solidFill>
              </a:rPr>
              <a:t>in distribution timeseries</a:t>
            </a:r>
            <a:endParaRPr lang="en-US" sz="1800" kern="0" dirty="0">
              <a:solidFill>
                <a:srgbClr val="000000"/>
              </a:solidFill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792760" y="4077072"/>
            <a:ext cx="216024" cy="2160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590332" y="5002320"/>
            <a:ext cx="216024" cy="2160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3800872" y="3212976"/>
            <a:ext cx="216024" cy="2160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4736976" y="2492896"/>
            <a:ext cx="216024" cy="2160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14" name="Picture 13" descr="facebook_logo_square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4040"/>
            <a:ext cx="632520" cy="5060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6570761" y="5458529"/>
            <a:ext cx="2510988" cy="712792"/>
          </a:xfrm>
          <a:prstGeom prst="rect">
            <a:avLst/>
          </a:prstGeom>
          <a:noFill/>
          <a:ln w="47625" cap="flat" cmpd="sng" algn="ctr">
            <a:solidFill>
              <a:srgbClr val="3192C1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200" b="1" dirty="0" smtClean="0">
                <a:solidFill>
                  <a:srgbClr val="3192C1"/>
                </a:solidFill>
              </a:rPr>
              <a:t>Akamai IP addresses serving Facebook-related flows</a:t>
            </a:r>
            <a:endParaRPr kumimoji="0" lang="de-AT" sz="1200" b="1" i="0" u="none" strike="noStrike" cap="none" normalizeH="0" baseline="0" dirty="0" smtClean="0">
              <a:ln>
                <a:noFill/>
              </a:ln>
              <a:solidFill>
                <a:srgbClr val="3192C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39208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  <p:bldP spid="20" grpId="0" animBg="1"/>
      <p:bldP spid="21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6" descr="TSP_flow_SrvIP_2013-7-8_2013-8-4_as20940_ENK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5" b="-237"/>
          <a:stretch/>
        </p:blipFill>
        <p:spPr bwMode="auto">
          <a:xfrm>
            <a:off x="416496" y="1628800"/>
            <a:ext cx="5789363" cy="4244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- </a:t>
            </a:r>
            <a:fld id="{B6F99350-E9C3-4FD1-9037-2C6ADB47A97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r>
              <a:rPr lang="en-US" smtClean="0">
                <a:solidFill>
                  <a:srgbClr val="000000"/>
                </a:solidFill>
              </a:rPr>
              <a:t> -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 smtClean="0"/>
              <a:t>Temporal Similarity Plots (TSP)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sz="2000" dirty="0" smtClean="0"/>
              <a:t>A powerfull tool to visualize temporal patterns</a:t>
            </a:r>
            <a:endParaRPr lang="en-US" dirty="0"/>
          </a:p>
        </p:txBody>
      </p:sp>
      <p:sp>
        <p:nvSpPr>
          <p:cNvPr id="23" name="Content Placeholder 1"/>
          <p:cNvSpPr txBox="1">
            <a:spLocks/>
          </p:cNvSpPr>
          <p:nvPr/>
        </p:nvSpPr>
        <p:spPr bwMode="auto">
          <a:xfrm>
            <a:off x="742950" y="1219200"/>
            <a:ext cx="8420100" cy="985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0955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62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811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002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574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9146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3718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829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charset="2"/>
              <a:buChar char="q"/>
            </a:pPr>
            <a:r>
              <a:rPr lang="de-AT" sz="1800" kern="0" dirty="0" smtClean="0">
                <a:solidFill>
                  <a:srgbClr val="000000"/>
                </a:solidFill>
              </a:rPr>
              <a:t>Zoom on </a:t>
            </a:r>
            <a:r>
              <a:rPr lang="de-AT" sz="1800" kern="0" dirty="0" err="1" smtClean="0">
                <a:solidFill>
                  <a:srgbClr val="000000"/>
                </a:solidFill>
              </a:rPr>
              <a:t>unexpected</a:t>
            </a:r>
            <a:r>
              <a:rPr lang="de-AT" sz="1800" kern="0" dirty="0" smtClean="0">
                <a:solidFill>
                  <a:srgbClr val="000000"/>
                </a:solidFill>
              </a:rPr>
              <a:t> </a:t>
            </a:r>
            <a:r>
              <a:rPr lang="de-AT" sz="1800" kern="0" dirty="0" err="1" smtClean="0">
                <a:solidFill>
                  <a:srgbClr val="000000"/>
                </a:solidFill>
              </a:rPr>
              <a:t>events</a:t>
            </a:r>
            <a:endParaRPr lang="en-US" sz="1800" kern="0" dirty="0">
              <a:solidFill>
                <a:srgbClr val="000000"/>
              </a:solidFill>
            </a:endParaRPr>
          </a:p>
        </p:txBody>
      </p:sp>
      <p:pic>
        <p:nvPicPr>
          <p:cNvPr id="15" name="Picture 2" descr="C:\Users\Pierdomenico Fiadino\Dropbox\Work\Facebook_studies\Slides BCN\images\TSP_flow_SrvIP_2013-7-29_2013-8-2_as20940_ENK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992" y="2996952"/>
            <a:ext cx="4049633" cy="3625713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 bwMode="auto">
          <a:xfrm>
            <a:off x="4520952" y="2131150"/>
            <a:ext cx="745232" cy="721786"/>
          </a:xfrm>
          <a:prstGeom prst="rect">
            <a:avLst/>
          </a:prstGeom>
          <a:noFill/>
          <a:ln w="6985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cxnSp>
        <p:nvCxnSpPr>
          <p:cNvPr id="17" name="Curved Connector 16"/>
          <p:cNvCxnSpPr>
            <a:stCxn id="16" idx="3"/>
            <a:endCxn id="15" idx="0"/>
          </p:cNvCxnSpPr>
          <p:nvPr/>
        </p:nvCxnSpPr>
        <p:spPr bwMode="auto">
          <a:xfrm>
            <a:off x="5266184" y="2492043"/>
            <a:ext cx="1639625" cy="504909"/>
          </a:xfrm>
          <a:prstGeom prst="curvedConnector2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6825208" y="1744044"/>
            <a:ext cx="221824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AT" sz="1300" dirty="0" smtClean="0">
                <a:solidFill>
                  <a:srgbClr val="000000"/>
                </a:solidFill>
              </a:rPr>
              <a:t>Events A, B, C, D perfectly visible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AT" sz="1300" dirty="0" smtClean="0">
                <a:solidFill>
                  <a:srgbClr val="000000"/>
                </a:solidFill>
              </a:rPr>
              <a:t>Also new events (E, F) that were hidden in the time series</a:t>
            </a:r>
            <a:endParaRPr lang="en-US" sz="1300" dirty="0">
              <a:solidFill>
                <a:srgbClr val="000000"/>
              </a:solidFill>
            </a:endParaRPr>
          </a:p>
        </p:txBody>
      </p:sp>
      <p:pic>
        <p:nvPicPr>
          <p:cNvPr id="10" name="Picture 9" descr="facebook_logo_square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4040"/>
            <a:ext cx="632520" cy="50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35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42950" y="980728"/>
            <a:ext cx="8420100" cy="48006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Motivations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Monitoring setup and datasets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ADTool: an online Anomaly Detection tool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algorithm details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Use case 1: Akamai traffic shifts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rgbClr val="3192C1"/>
                </a:solidFill>
              </a:rPr>
              <a:t>Use case 2: Facebook outages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Use case 3: Youtube degradation of performances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Conclusions and Future Work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de-AT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fld id="{3A4E91EE-CB2D-4FA0-B02B-10D51A921C73}" type="slidenum">
              <a:rPr lang="en-US" smtClean="0"/>
              <a:pPr/>
              <a:t>15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Outlook</a:t>
            </a:r>
            <a:br>
              <a:rPr lang="de-AT" dirty="0" smtClean="0"/>
            </a:br>
            <a:endParaRPr lang="de-AT" dirty="0"/>
          </a:p>
        </p:txBody>
      </p:sp>
      <p:pic>
        <p:nvPicPr>
          <p:cNvPr id="11" name="Picture 10" descr="Content-delivery-network.png"/>
          <p:cNvPicPr>
            <a:picLocks noChangeAspect="1"/>
          </p:cNvPicPr>
          <p:nvPr/>
        </p:nvPicPr>
        <p:blipFill>
          <a:blip r:embed="rId2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48" y="1916832"/>
            <a:ext cx="7349240" cy="35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72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4" y="1844824"/>
            <a:ext cx="6778952" cy="48006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16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400" dirty="0" smtClean="0"/>
              <a:t>Facebook </a:t>
            </a:r>
            <a:r>
              <a:rPr lang="de-AT" sz="2400" dirty="0" err="1" smtClean="0"/>
              <a:t>world-wide</a:t>
            </a:r>
            <a:r>
              <a:rPr lang="de-AT" sz="2400" dirty="0" smtClean="0"/>
              <a:t> outage</a:t>
            </a:r>
            <a:br>
              <a:rPr lang="de-AT" sz="2400" dirty="0" smtClean="0"/>
            </a:br>
            <a:endParaRPr lang="de-AT" sz="20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781372" y="1219200"/>
            <a:ext cx="84201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FontTx/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0955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62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811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002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574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9146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3718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829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de-AT" sz="2000" kern="0" dirty="0" smtClean="0"/>
              <a:t>Outages are typically not linked to CDN </a:t>
            </a:r>
            <a:r>
              <a:rPr lang="de-AT" sz="2000" kern="0" dirty="0" err="1" smtClean="0"/>
              <a:t>load-balancing</a:t>
            </a:r>
            <a:r>
              <a:rPr lang="de-AT" sz="2000" kern="0" dirty="0" smtClean="0"/>
              <a:t> </a:t>
            </a:r>
            <a:r>
              <a:rPr lang="de-AT" sz="2000" kern="0" dirty="0" err="1" smtClean="0"/>
              <a:t>policies</a:t>
            </a:r>
            <a:endParaRPr lang="de-AT" sz="2000" kern="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de-AT" sz="2000" kern="0" dirty="0" smtClean="0"/>
              <a:t>Nevertheless, they may involve different ASes provinding the service</a:t>
            </a:r>
            <a:endParaRPr lang="de-AT" sz="2000" kern="0" dirty="0"/>
          </a:p>
        </p:txBody>
      </p:sp>
      <p:sp>
        <p:nvSpPr>
          <p:cNvPr id="7" name="Right Arrow 6"/>
          <p:cNvSpPr/>
          <p:nvPr/>
        </p:nvSpPr>
        <p:spPr bwMode="auto">
          <a:xfrm>
            <a:off x="3445062" y="2924944"/>
            <a:ext cx="3668177" cy="288032"/>
          </a:xfrm>
          <a:prstGeom prst="rightArrow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113240" y="2780928"/>
            <a:ext cx="2391300" cy="1296144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de-AT" sz="1600" dirty="0" smtClean="0">
                <a:solidFill>
                  <a:schemeClr val="bg1"/>
                </a:solidFill>
              </a:rPr>
              <a:t>Drop in Akamai‘s traffic volume</a:t>
            </a:r>
          </a:p>
          <a:p>
            <a:pPr marL="342900" marR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de-AT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Other ASes</a:t>
            </a:r>
            <a:r>
              <a:rPr kumimoji="0" lang="de-AT" sz="16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do not take over</a:t>
            </a:r>
            <a:endParaRPr kumimoji="0" lang="de-AT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3445942" y="5013176"/>
            <a:ext cx="3668177" cy="288032"/>
          </a:xfrm>
          <a:prstGeom prst="rightArrow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114120" y="4797152"/>
            <a:ext cx="2391300" cy="1296144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de-AT" sz="1600" dirty="0" err="1" smtClean="0">
                <a:solidFill>
                  <a:schemeClr val="bg1"/>
                </a:solidFill>
              </a:rPr>
              <a:t>Increased</a:t>
            </a:r>
            <a:r>
              <a:rPr lang="de-AT" sz="1600" dirty="0" smtClean="0">
                <a:solidFill>
                  <a:schemeClr val="bg1"/>
                </a:solidFill>
              </a:rPr>
              <a:t> number of 5XX server errors</a:t>
            </a:r>
          </a:p>
          <a:p>
            <a:pPr marL="342900" marR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de-AT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Users</a:t>
            </a:r>
            <a:r>
              <a:rPr kumimoji="0" lang="de-AT" sz="16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experience service impairment</a:t>
            </a:r>
            <a:endParaRPr kumimoji="0" lang="de-AT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11" name="Picture 10" descr="facebook_logo_square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4040"/>
            <a:ext cx="632520" cy="50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42950" y="980728"/>
            <a:ext cx="8420100" cy="48006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Motivations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Monitoring setup and datasets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ADTool: an online Anomaly Detection tool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algorithm details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Use case 1: Akamai traffic shifts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Use case 2: Facebook outages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rgbClr val="3192C1"/>
                </a:solidFill>
              </a:rPr>
              <a:t>Use case 3: Youtube degradation of performances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Conclusions and Future Work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de-AT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fld id="{3A4E91EE-CB2D-4FA0-B02B-10D51A921C73}" type="slidenum">
              <a:rPr lang="en-US" smtClean="0"/>
              <a:pPr/>
              <a:t>17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Outlook</a:t>
            </a:r>
            <a:br>
              <a:rPr lang="de-AT" dirty="0" smtClean="0"/>
            </a:br>
            <a:endParaRPr lang="de-AT" dirty="0"/>
          </a:p>
        </p:txBody>
      </p:sp>
      <p:pic>
        <p:nvPicPr>
          <p:cNvPr id="11" name="Picture 10" descr="Content-delivery-network.png"/>
          <p:cNvPicPr>
            <a:picLocks noChangeAspect="1"/>
          </p:cNvPicPr>
          <p:nvPr/>
        </p:nvPicPr>
        <p:blipFill>
          <a:blip r:embed="rId2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48" y="1916832"/>
            <a:ext cx="7349240" cy="35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33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de-AT" sz="1800" dirty="0" smtClean="0"/>
              <a:t>Measurements from a single vantage point (European fixed-line ISP)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- </a:t>
            </a:r>
            <a:fld id="{B6F99350-E9C3-4FD1-9037-2C6ADB47A97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r>
              <a:rPr lang="en-US" smtClean="0">
                <a:solidFill>
                  <a:srgbClr val="000000"/>
                </a:solidFill>
              </a:rPr>
              <a:t> -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400" dirty="0" smtClean="0"/>
              <a:t>Youtube degradation of performance</a:t>
            </a:r>
            <a:r>
              <a:rPr lang="de-AT" dirty="0" smtClean="0"/>
              <a:t/>
            </a:r>
            <a:br>
              <a:rPr lang="de-AT" dirty="0" smtClean="0"/>
            </a:br>
            <a:r>
              <a:rPr lang="de-AT" sz="2000" dirty="0" smtClean="0"/>
              <a:t>Load balancing gone bad</a:t>
            </a:r>
            <a:endParaRPr lang="en-US" sz="2000" dirty="0"/>
          </a:p>
        </p:txBody>
      </p:sp>
      <p:pic>
        <p:nvPicPr>
          <p:cNvPr id="1026" name="Picture 2" descr="C:\Users\Pierdomenico Fiadino\Dropbox\Work\logos_icons\youtube_logo_squar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489" y="6307491"/>
            <a:ext cx="560511" cy="56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Content Placeholder 7"/>
          <p:cNvGraphicFramePr>
            <a:graphicFrameLocks/>
          </p:cNvGraphicFramePr>
          <p:nvPr>
            <p:extLst/>
          </p:nvPr>
        </p:nvGraphicFramePr>
        <p:xfrm>
          <a:off x="344488" y="1628800"/>
          <a:ext cx="9142414" cy="4470395"/>
        </p:xfrm>
        <a:graphic>
          <a:graphicData uri="http://schemas.openxmlformats.org/drawingml/2006/table">
            <a:tbl>
              <a:tblPr/>
              <a:tblGrid>
                <a:gridCol w="867064"/>
                <a:gridCol w="1695876"/>
                <a:gridCol w="471784"/>
                <a:gridCol w="624795"/>
                <a:gridCol w="471784"/>
                <a:gridCol w="624795"/>
                <a:gridCol w="471784"/>
                <a:gridCol w="624795"/>
                <a:gridCol w="471784"/>
                <a:gridCol w="624795"/>
                <a:gridCol w="471784"/>
                <a:gridCol w="624795"/>
                <a:gridCol w="471784"/>
                <a:gridCol w="624795"/>
              </a:tblGrid>
              <a:tr h="194365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3192C1"/>
                        </a:solidFill>
                        <a:effectLst/>
                        <a:latin typeface="Calibri"/>
                      </a:endParaRPr>
                    </a:p>
                  </a:txBody>
                  <a:tcPr marL="11476" marR="11476" marT="11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3192C1"/>
                        </a:solidFill>
                        <a:effectLst/>
                        <a:latin typeface="Calibri"/>
                      </a:endParaRPr>
                    </a:p>
                  </a:txBody>
                  <a:tcPr marL="11476" marR="11476" marT="11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r-TR" sz="1200" b="1" i="0" u="none" strike="noStrike" dirty="0">
                          <a:solidFill>
                            <a:srgbClr val="3192C1"/>
                          </a:solidFill>
                          <a:effectLst/>
                          <a:latin typeface="Calibri"/>
                        </a:rPr>
                        <a:t>5-May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r-TR" sz="1200" b="1" i="0" u="none" strike="noStrike" dirty="0">
                          <a:solidFill>
                            <a:srgbClr val="3192C1"/>
                          </a:solidFill>
                          <a:effectLst/>
                          <a:latin typeface="Calibri"/>
                        </a:rPr>
                        <a:t>6-May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r-TR" sz="1200" b="1" i="0" u="none" strike="noStrike">
                          <a:solidFill>
                            <a:srgbClr val="3192C1"/>
                          </a:solidFill>
                          <a:effectLst/>
                          <a:latin typeface="Calibri"/>
                        </a:rPr>
                        <a:t>7-May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r-TR" sz="1200" b="1" i="0" u="none" strike="noStrike">
                          <a:solidFill>
                            <a:srgbClr val="3192C1"/>
                          </a:solidFill>
                          <a:effectLst/>
                          <a:latin typeface="Calibri"/>
                        </a:rPr>
                        <a:t>8-May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r-TR" sz="1200" b="1" i="0" u="none" strike="noStrike">
                          <a:solidFill>
                            <a:srgbClr val="3192C1"/>
                          </a:solidFill>
                          <a:effectLst/>
                          <a:latin typeface="Calibri"/>
                        </a:rPr>
                        <a:t>9-May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r-TR" sz="1200" b="1" i="0" u="none" strike="noStrike" dirty="0">
                          <a:solidFill>
                            <a:srgbClr val="3192C1"/>
                          </a:solidFill>
                          <a:effectLst/>
                          <a:latin typeface="Calibri"/>
                        </a:rPr>
                        <a:t>10-May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SUBNET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NAME with AIRPORT code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#flow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Tru avg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#flow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Tru avg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#flow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Tru avg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#flow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Tru avg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#flow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Tru avg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#flow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Tru</a:t>
                      </a:r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avg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173.194.18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fra02s08.c.youtube.com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6139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368.93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6266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298.4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5389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228.76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173.194.19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fra02s15.c.youtube.com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9940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258.18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12893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196.06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7012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166.48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173.194.2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mil01s12.c.youtube.com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17054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1333.46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15470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1276.31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13655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1259.63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14186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1296.07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12616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1197.64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13860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1338.63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173.194.20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par08s06.c.youtube.com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173.194.208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par08s06.c.youtube.com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487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414.63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711.54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173.194.5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lhr14s08.c.youtube.com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1819.57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283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1658.45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3470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937.18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4222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1025.49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6191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1166.08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173.194.6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fra07s13.c.youtube.com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4924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412.17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8749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331.14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7224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318.83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173.194.62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fra07s19.c.youtube.com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6160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325.82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6877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248.39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6108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274.55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173.194.9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par03s06.c.youtube.com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355.1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208.117.236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par03x04.c.youtube.com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164.18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4250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540.16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957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496.91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208.117.248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mia02s11.c.youtube.com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77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552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208.117.250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ams09x06.c.youtube.com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41430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679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49437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656.39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57675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653.81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567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906.65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208.117.252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dfw06x02.c.youtube.com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285.63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208.117.254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fra07x03.c.youtube.com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838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667.29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2130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852.53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465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606.1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1146.87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1033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1379.76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74.125.105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lhr22s16.c.youtube.com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1829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1551.78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1655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1185.94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3957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942.47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3454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990.64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4116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1061.72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7657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1126.83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74.125.13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zrh04s03.c.youtube.com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1074.15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2264.09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1302.03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74.125.14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mil02s01.c.youtube.com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48366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1234.82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37968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1253.01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37182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1162.85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47844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1298.45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52594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1226.85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37755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1143.37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74.125.216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bru02t11.c.youtube.com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74.125.218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fra07t13.c.youtube.com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8697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1355.33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12579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1338.71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8560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1239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11469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1256.32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11633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1292.58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10320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1276.33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74.125.4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lhr22s11.c.youtube.com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1496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1846.25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2488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1034.78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4146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1363.63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74.125.99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fra07s03.c.youtube.com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4221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187.84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4913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189.64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2461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136.63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 bwMode="auto">
          <a:xfrm>
            <a:off x="5097016" y="4149080"/>
            <a:ext cx="1133656" cy="216000"/>
          </a:xfrm>
          <a:prstGeom prst="rect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230672" y="2996952"/>
            <a:ext cx="3258832" cy="576064"/>
          </a:xfrm>
          <a:prstGeom prst="rect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230672" y="2035975"/>
            <a:ext cx="3258832" cy="360040"/>
          </a:xfrm>
          <a:prstGeom prst="rect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230672" y="5122892"/>
            <a:ext cx="3258832" cy="216024"/>
          </a:xfrm>
          <a:prstGeom prst="rect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230672" y="5911572"/>
            <a:ext cx="3258832" cy="216024"/>
          </a:xfrm>
          <a:prstGeom prst="rect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1028" name="Picture 4" descr="C:\Users\Pierdomenico Fiadino\Dropbox\Work\logos_icons\120px-Sert_-_dead_smile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84" y="4094455"/>
            <a:ext cx="325249" cy="32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urved Connector 18"/>
          <p:cNvCxnSpPr>
            <a:stCxn id="7" idx="0"/>
            <a:endCxn id="12" idx="1"/>
          </p:cNvCxnSpPr>
          <p:nvPr/>
        </p:nvCxnSpPr>
        <p:spPr bwMode="auto">
          <a:xfrm rot="5400000" flipH="1" flipV="1">
            <a:off x="5515210" y="3433618"/>
            <a:ext cx="864096" cy="566828"/>
          </a:xfrm>
          <a:prstGeom prst="curvedConnector2">
            <a:avLst/>
          </a:prstGeom>
          <a:solidFill>
            <a:schemeClr val="accent1"/>
          </a:solidFill>
          <a:ln w="47625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cxnSp>
        <p:nvCxnSpPr>
          <p:cNvPr id="22" name="Curved Connector 21"/>
          <p:cNvCxnSpPr>
            <a:endCxn id="13" idx="1"/>
          </p:cNvCxnSpPr>
          <p:nvPr/>
        </p:nvCxnSpPr>
        <p:spPr bwMode="auto">
          <a:xfrm rot="5400000" flipH="1" flipV="1">
            <a:off x="4980715" y="2899125"/>
            <a:ext cx="1933086" cy="566827"/>
          </a:xfrm>
          <a:prstGeom prst="curvedConnector2">
            <a:avLst/>
          </a:prstGeom>
          <a:solidFill>
            <a:schemeClr val="accent1"/>
          </a:solidFill>
          <a:ln w="47625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cxnSp>
        <p:nvCxnSpPr>
          <p:cNvPr id="26" name="Curved Connector 25"/>
          <p:cNvCxnSpPr>
            <a:stCxn id="7" idx="2"/>
            <a:endCxn id="14" idx="1"/>
          </p:cNvCxnSpPr>
          <p:nvPr/>
        </p:nvCxnSpPr>
        <p:spPr bwMode="auto">
          <a:xfrm rot="16200000" flipH="1">
            <a:off x="5514346" y="4514578"/>
            <a:ext cx="865824" cy="566828"/>
          </a:xfrm>
          <a:prstGeom prst="curvedConnector2">
            <a:avLst/>
          </a:prstGeom>
          <a:solidFill>
            <a:schemeClr val="accent1"/>
          </a:solidFill>
          <a:ln w="47625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cxnSp>
        <p:nvCxnSpPr>
          <p:cNvPr id="30" name="Curved Connector 29"/>
          <p:cNvCxnSpPr>
            <a:endCxn id="16" idx="1"/>
          </p:cNvCxnSpPr>
          <p:nvPr/>
        </p:nvCxnSpPr>
        <p:spPr bwMode="auto">
          <a:xfrm rot="16200000" flipH="1">
            <a:off x="5108661" y="4897573"/>
            <a:ext cx="1677194" cy="566827"/>
          </a:xfrm>
          <a:prstGeom prst="curvedConnector2">
            <a:avLst/>
          </a:prstGeom>
          <a:solidFill>
            <a:schemeClr val="accent1"/>
          </a:solidFill>
          <a:ln w="47625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pic>
        <p:nvPicPr>
          <p:cNvPr id="35" name="Picture 4" descr="C:\Users\Pierdomenico Fiadino\Dropbox\Work\logos_icons\120px-Sert_-_dead_smile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463" y="4100818"/>
            <a:ext cx="325249" cy="32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C:\Users\Pierdomenico Fiadino\Dropbox\Work\logos_icons\120px-Sert_-_dead_smile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440" y="4100818"/>
            <a:ext cx="325249" cy="32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/>
          <p:cNvCxnSpPr>
            <a:stCxn id="7" idx="3"/>
            <a:endCxn id="1028" idx="1"/>
          </p:cNvCxnSpPr>
          <p:nvPr/>
        </p:nvCxnSpPr>
        <p:spPr bwMode="auto">
          <a:xfrm>
            <a:off x="6230672" y="4257080"/>
            <a:ext cx="378512" cy="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sp>
        <p:nvSpPr>
          <p:cNvPr id="40" name="Rectangle 39"/>
          <p:cNvSpPr/>
          <p:nvPr/>
        </p:nvSpPr>
        <p:spPr bwMode="auto">
          <a:xfrm>
            <a:off x="6209698" y="1625391"/>
            <a:ext cx="3351813" cy="4672097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104622" y="747527"/>
            <a:ext cx="1949367" cy="648072"/>
          </a:xfrm>
          <a:prstGeom prst="wedgeRoundRectCallout">
            <a:avLst>
              <a:gd name="adj1" fmla="val -16739"/>
              <a:gd name="adj2" fmla="val 116251"/>
              <a:gd name="adj3" fmla="val 16667"/>
            </a:avLst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de-AT" sz="1400" dirty="0" smtClean="0">
                <a:solidFill>
                  <a:srgbClr val="FFFFFF"/>
                </a:solidFill>
              </a:rPr>
              <a:t>Requestes served by different /24 subnets</a:t>
            </a:r>
          </a:p>
        </p:txBody>
      </p:sp>
      <p:sp>
        <p:nvSpPr>
          <p:cNvPr id="24" name="Rounded Rectangular Callout 23"/>
          <p:cNvSpPr/>
          <p:nvPr/>
        </p:nvSpPr>
        <p:spPr bwMode="auto">
          <a:xfrm>
            <a:off x="2216696" y="746764"/>
            <a:ext cx="1949367" cy="648072"/>
          </a:xfrm>
          <a:prstGeom prst="wedgeRoundRectCallout">
            <a:avLst>
              <a:gd name="adj1" fmla="val -34050"/>
              <a:gd name="adj2" fmla="val 114571"/>
              <a:gd name="adj3" fmla="val 16667"/>
            </a:avLst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de-AT" sz="1400" dirty="0" smtClean="0">
                <a:solidFill>
                  <a:srgbClr val="FFFFFF"/>
                </a:solidFill>
              </a:rPr>
              <a:t>..which correspond to different data centers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47771" y="2374852"/>
            <a:ext cx="288032" cy="28560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de-AT" smtClean="0">
              <a:solidFill>
                <a:srgbClr val="000000"/>
              </a:solidFill>
            </a:endParaRPr>
          </a:p>
        </p:txBody>
      </p:sp>
      <p:sp>
        <p:nvSpPr>
          <p:cNvPr id="27" name="Right Arrow 26"/>
          <p:cNvSpPr/>
          <p:nvPr/>
        </p:nvSpPr>
        <p:spPr bwMode="auto">
          <a:xfrm>
            <a:off x="56457" y="5098989"/>
            <a:ext cx="288032" cy="285602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de-AT" smtClean="0">
              <a:solidFill>
                <a:srgbClr val="000000"/>
              </a:solidFill>
            </a:endParaRPr>
          </a:p>
        </p:txBody>
      </p:sp>
      <p:sp>
        <p:nvSpPr>
          <p:cNvPr id="28" name="Right Arrow 27"/>
          <p:cNvSpPr/>
          <p:nvPr/>
        </p:nvSpPr>
        <p:spPr bwMode="auto">
          <a:xfrm>
            <a:off x="56457" y="4114278"/>
            <a:ext cx="288032" cy="285602"/>
          </a:xfrm>
          <a:prstGeom prst="rightArrow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de-AT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344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2" accel="4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2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4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4" grpId="0" animBg="1"/>
      <p:bldP spid="16" grpId="0" animBg="1"/>
      <p:bldP spid="40" grpId="0" animBg="1"/>
      <p:bldP spid="3" grpId="0" animBg="1"/>
      <p:bldP spid="24" grpId="0" animBg="1"/>
      <p:bldP spid="8" grpId="0" animBg="1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1099119"/>
            <a:ext cx="4824536" cy="252002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19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738188" y="274638"/>
            <a:ext cx="6500812" cy="796925"/>
          </a:xfrm>
        </p:spPr>
        <p:txBody>
          <a:bodyPr/>
          <a:lstStyle/>
          <a:p>
            <a:r>
              <a:rPr lang="de-AT" sz="2400" dirty="0"/>
              <a:t>Youtube degradation of performance</a:t>
            </a:r>
            <a:br>
              <a:rPr lang="de-AT" sz="2400" dirty="0"/>
            </a:br>
            <a:r>
              <a:rPr lang="de-AT" sz="2000" dirty="0"/>
              <a:t>Load balancing gone </a:t>
            </a:r>
            <a:r>
              <a:rPr lang="de-AT" sz="2000" dirty="0" smtClean="0"/>
              <a:t>bad, a further look</a:t>
            </a:r>
            <a:endParaRPr lang="de-AT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5673080" y="1161144"/>
            <a:ext cx="3744416" cy="2569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FontTx/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0955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62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811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002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574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9146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3718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829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de-AT" sz="2000" kern="0" dirty="0" smtClean="0"/>
              <a:t>Sharp shift from AS15169 to AS 43515 during peak hours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AT" sz="2000" kern="0" dirty="0" smtClean="0"/>
              <a:t>Reduction of servers selected from AS43515 on the days of the anomlay</a:t>
            </a:r>
            <a:endParaRPr lang="de-AT" sz="2000" kern="0" dirty="0"/>
          </a:p>
        </p:txBody>
      </p:sp>
      <p:sp>
        <p:nvSpPr>
          <p:cNvPr id="10" name="Rectangle 9"/>
          <p:cNvSpPr/>
          <p:nvPr/>
        </p:nvSpPr>
        <p:spPr bwMode="auto">
          <a:xfrm flipH="1">
            <a:off x="1192570" y="3645024"/>
            <a:ext cx="4320000" cy="288000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800" b="1" dirty="0">
                <a:solidFill>
                  <a:schemeClr val="bg1"/>
                </a:solidFill>
              </a:rPr>
              <a:t>t</a:t>
            </a:r>
            <a:r>
              <a:rPr kumimoji="0" lang="de-AT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raffic distribution among /24 subnets</a:t>
            </a:r>
            <a:endParaRPr kumimoji="0" lang="de-AT" sz="1800" b="1" i="0" u="none" strike="noStrike" cap="none" normalizeH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flipH="1">
            <a:off x="1192570" y="6381328"/>
            <a:ext cx="4320000" cy="288000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Temporal</a:t>
            </a:r>
            <a:r>
              <a:rPr kumimoji="0" lang="de-AT" sz="18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Similarity Plot (TSP)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69813" y="5169966"/>
            <a:ext cx="3275675" cy="923330"/>
          </a:xfrm>
          <a:prstGeom prst="rect">
            <a:avLst/>
          </a:prstGeom>
          <a:noFill/>
          <a:ln w="50800">
            <a:solidFill>
              <a:srgbClr val="3192C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1800" dirty="0" smtClean="0"/>
              <a:t>A </a:t>
            </a:r>
            <a:r>
              <a:rPr lang="de-AT" sz="1800" b="1" dirty="0" smtClean="0"/>
              <a:t>different server selection </a:t>
            </a:r>
            <a:r>
              <a:rPr lang="de-AT" sz="1800" dirty="0" smtClean="0"/>
              <a:t>policy has been set up</a:t>
            </a:r>
          </a:p>
          <a:p>
            <a:pPr algn="ctr"/>
            <a:r>
              <a:rPr lang="de-AT" sz="1800" dirty="0" smtClean="0"/>
              <a:t>after this break point</a:t>
            </a:r>
            <a:endParaRPr lang="de-AT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08" y="4111809"/>
            <a:ext cx="3325719" cy="2144774"/>
          </a:xfrm>
          <a:prstGeom prst="rect">
            <a:avLst/>
          </a:prstGeom>
        </p:spPr>
      </p:pic>
      <p:pic>
        <p:nvPicPr>
          <p:cNvPr id="14" name="Picture 2" descr="C:\Users\Pierdomenico Fiadino\Dropbox\Work\logos_icons\youtube_logo_squar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489" y="6301730"/>
            <a:ext cx="560511" cy="56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12" idx="1"/>
          </p:cNvCxnSpPr>
          <p:nvPr/>
        </p:nvCxnSpPr>
        <p:spPr bwMode="auto">
          <a:xfrm flipH="1" flipV="1">
            <a:off x="3352570" y="5070359"/>
            <a:ext cx="2717243" cy="56127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6401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ft_content_delivery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2"/>
          <a:stretch/>
        </p:blipFill>
        <p:spPr>
          <a:xfrm>
            <a:off x="3090025" y="4911313"/>
            <a:ext cx="3494373" cy="194668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2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 err="1" smtClean="0"/>
              <a:t>Motivations</a:t>
            </a:r>
            <a:r>
              <a:rPr lang="it-IT" sz="2400" dirty="0" smtClean="0"/>
              <a:t> [1/2]</a:t>
            </a:r>
            <a:br>
              <a:rPr lang="it-IT" sz="2400" dirty="0" smtClean="0"/>
            </a:br>
            <a:r>
              <a:rPr lang="it-IT" sz="2000" dirty="0" err="1" smtClean="0"/>
              <a:t>Today’s</a:t>
            </a:r>
            <a:r>
              <a:rPr lang="it-IT" sz="2000" dirty="0" smtClean="0"/>
              <a:t> Internet overview</a:t>
            </a:r>
            <a:endParaRPr lang="en-US" sz="2000" dirty="0"/>
          </a:p>
        </p:txBody>
      </p:sp>
      <p:pic>
        <p:nvPicPr>
          <p:cNvPr id="9" name="Content Placeholder 8" descr="akamai_logo.p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7" r="-5209"/>
          <a:stretch/>
        </p:blipFill>
        <p:spPr>
          <a:xfrm>
            <a:off x="4304928" y="4441988"/>
            <a:ext cx="1064568" cy="427172"/>
          </a:xfrm>
        </p:spPr>
      </p:pic>
      <p:pic>
        <p:nvPicPr>
          <p:cNvPr id="13" name="Picture 12" descr="limelight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924" y="5881316"/>
            <a:ext cx="1668477" cy="720080"/>
          </a:xfrm>
          <a:prstGeom prst="rect">
            <a:avLst/>
          </a:prstGeom>
        </p:spPr>
      </p:pic>
      <p:pic>
        <p:nvPicPr>
          <p:cNvPr id="12" name="Picture 11" descr="leaseweb_logo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712" y="5107165"/>
            <a:ext cx="1623039" cy="332215"/>
          </a:xfrm>
          <a:prstGeom prst="rect">
            <a:avLst/>
          </a:prstGeom>
        </p:spPr>
      </p:pic>
      <p:pic>
        <p:nvPicPr>
          <p:cNvPr id="16" name="Picture 15" descr="amazon_logo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451" y="6055402"/>
            <a:ext cx="1337048" cy="49303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4528" y="1124744"/>
            <a:ext cx="8640960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0070C0"/>
              </a:buClr>
              <a:buFont typeface="Wingdings" charset="2"/>
              <a:buChar char="q"/>
            </a:pPr>
            <a:r>
              <a:rPr lang="en-US" sz="1900" b="1" dirty="0"/>
              <a:t>Internet:</a:t>
            </a:r>
            <a:r>
              <a:rPr lang="en-US" sz="1900" i="1" dirty="0"/>
              <a:t> different technologies are combined to offer a plethora of </a:t>
            </a:r>
            <a:r>
              <a:rPr lang="en-US" sz="1900" i="1" dirty="0" smtClean="0"/>
              <a:t>services</a:t>
            </a:r>
          </a:p>
          <a:p>
            <a:pPr algn="just">
              <a:buClr>
                <a:srgbClr val="0070C0"/>
              </a:buClr>
            </a:pPr>
            <a:endParaRPr lang="en-GB" sz="1900" dirty="0"/>
          </a:p>
          <a:p>
            <a:pPr marL="285750" indent="-285750" algn="just">
              <a:buClr>
                <a:srgbClr val="0070C0"/>
              </a:buClr>
              <a:buFont typeface="Wingdings" charset="2"/>
              <a:buChar char="q"/>
            </a:pPr>
            <a:r>
              <a:rPr lang="en-US" sz="1900" b="1" dirty="0"/>
              <a:t>HTTP</a:t>
            </a:r>
            <a:r>
              <a:rPr lang="en-US" sz="1900" dirty="0"/>
              <a:t> is the </a:t>
            </a:r>
            <a:r>
              <a:rPr lang="en-US" sz="1900" b="1" dirty="0"/>
              <a:t>dominating content delivery protocol</a:t>
            </a:r>
            <a:r>
              <a:rPr lang="en-US" sz="1900" dirty="0"/>
              <a:t> </a:t>
            </a:r>
            <a:r>
              <a:rPr lang="en-US" sz="1900" dirty="0">
                <a:sym typeface="Wingdings" charset="0"/>
              </a:rPr>
              <a:t> </a:t>
            </a:r>
            <a:r>
              <a:rPr lang="en-US" sz="1900" b="1" dirty="0"/>
              <a:t>75% of the volume </a:t>
            </a:r>
            <a:r>
              <a:rPr lang="en-US" sz="1900" dirty="0"/>
              <a:t>consumed by residential customers</a:t>
            </a:r>
            <a:r>
              <a:rPr lang="en-US" sz="1900" dirty="0" smtClean="0"/>
              <a:t>.</a:t>
            </a:r>
          </a:p>
          <a:p>
            <a:pPr marL="285750" indent="-285750" algn="just">
              <a:buClr>
                <a:srgbClr val="0070C0"/>
              </a:buClr>
              <a:buFont typeface="Wingdings" charset="2"/>
              <a:buChar char="q"/>
            </a:pPr>
            <a:endParaRPr lang="en-US" sz="1900" dirty="0" smtClean="0"/>
          </a:p>
          <a:p>
            <a:pPr marL="285750" indent="-285750" algn="just">
              <a:buClr>
                <a:srgbClr val="0070C0"/>
              </a:buClr>
              <a:buFont typeface="Wingdings" charset="2"/>
              <a:buChar char="q"/>
            </a:pPr>
            <a:r>
              <a:rPr lang="en-GB" sz="1900" b="1" dirty="0"/>
              <a:t>Today: large-scale web apps </a:t>
            </a:r>
            <a:r>
              <a:rPr lang="en-GB" sz="1900" dirty="0"/>
              <a:t>and </a:t>
            </a:r>
            <a:r>
              <a:rPr lang="en-GB" sz="1900" b="1" dirty="0"/>
              <a:t>Content Delivery Networks (CDNs</a:t>
            </a:r>
            <a:r>
              <a:rPr lang="en-GB" sz="1900" b="1" dirty="0" smtClean="0"/>
              <a:t>)</a:t>
            </a:r>
          </a:p>
          <a:p>
            <a:pPr marL="742950" lvl="1" indent="-285750" algn="just">
              <a:buClr>
                <a:srgbClr val="0070C0"/>
              </a:buClr>
              <a:buFont typeface="Wingdings" charset="2"/>
              <a:buChar char="q"/>
            </a:pPr>
            <a:r>
              <a:rPr lang="en-GB" sz="1900" b="1" dirty="0" smtClean="0"/>
              <a:t>CDNs account for more than 60% of HTTP traffic</a:t>
            </a:r>
            <a:endParaRPr lang="en-GB" sz="1900" b="1" dirty="0"/>
          </a:p>
          <a:p>
            <a:pPr marL="285750" indent="-285750" algn="just">
              <a:buClr>
                <a:srgbClr val="0070C0"/>
              </a:buClr>
              <a:buFont typeface="Wingdings" charset="2"/>
              <a:buChar char="q"/>
            </a:pPr>
            <a:endParaRPr lang="en-US" sz="1900" dirty="0" smtClean="0"/>
          </a:p>
          <a:p>
            <a:pPr marL="285750" indent="-285750" algn="just">
              <a:buClr>
                <a:srgbClr val="0070C0"/>
              </a:buClr>
              <a:buFont typeface="Wingdings" charset="2"/>
              <a:buChar char="q"/>
            </a:pPr>
            <a:endParaRPr lang="en-US" sz="1900" dirty="0"/>
          </a:p>
          <a:p>
            <a:pPr marL="285750" indent="-285750" algn="just">
              <a:buClr>
                <a:srgbClr val="0070C0"/>
              </a:buClr>
              <a:buFont typeface="Wingdings" charset="2"/>
              <a:buChar char="q"/>
            </a:pPr>
            <a:r>
              <a:rPr lang="en-US" sz="1900" b="1" dirty="0"/>
              <a:t>Internet content (YouTube, Facebook, Apple Store)</a:t>
            </a:r>
            <a:r>
              <a:rPr lang="en-US" sz="1900" dirty="0"/>
              <a:t> is largely </a:t>
            </a:r>
            <a:r>
              <a:rPr lang="en-US" sz="1900" b="1" dirty="0"/>
              <a:t>delivered by major CDNs </a:t>
            </a:r>
            <a:r>
              <a:rPr lang="en-US" sz="1900" dirty="0"/>
              <a:t>like </a:t>
            </a:r>
            <a:r>
              <a:rPr lang="en-US" sz="1900" b="1" dirty="0"/>
              <a:t>Akamai</a:t>
            </a:r>
            <a:r>
              <a:rPr lang="en-US" sz="1900" dirty="0"/>
              <a:t> and </a:t>
            </a:r>
            <a:r>
              <a:rPr lang="en-US" sz="1900" b="1" dirty="0"/>
              <a:t>Google CDN</a:t>
            </a:r>
            <a:r>
              <a:rPr lang="en-US" sz="1900" b="1" dirty="0" smtClean="0"/>
              <a:t>.</a:t>
            </a:r>
          </a:p>
        </p:txBody>
      </p:sp>
      <p:pic>
        <p:nvPicPr>
          <p:cNvPr id="11" name="Picture 10" descr="google_logo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696" y="5107165"/>
            <a:ext cx="1080120" cy="67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6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3508" y="1229923"/>
            <a:ext cx="8528680" cy="907893"/>
          </a:xfrm>
          <a:solidFill>
            <a:schemeClr val="accent1"/>
          </a:solidFill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AT" sz="1800" dirty="0" smtClean="0"/>
              <a:t>Google‘s cache selection policies might be sub-optimal!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AT" sz="1800" dirty="0" smtClean="0"/>
              <a:t>Let‘s consider a </a:t>
            </a:r>
            <a:r>
              <a:rPr lang="de-AT" sz="1800" b="1" dirty="0" smtClean="0"/>
              <a:t>average downlink rate as main KPI</a:t>
            </a:r>
            <a:r>
              <a:rPr lang="de-AT" sz="1800" dirty="0" smtClean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endParaRPr lang="de-AT" sz="1800" dirty="0" smtClean="0"/>
          </a:p>
          <a:p>
            <a:pPr>
              <a:buFont typeface="Wingdings" panose="05000000000000000000" pitchFamily="2" charset="2"/>
              <a:buChar char="§"/>
            </a:pPr>
            <a:endParaRPr lang="de-AT" sz="1800" dirty="0" smtClean="0"/>
          </a:p>
          <a:p>
            <a:pPr>
              <a:buFont typeface="Wingdings" panose="05000000000000000000" pitchFamily="2" charset="2"/>
              <a:buChar char="§"/>
            </a:pPr>
            <a:endParaRPr lang="de-AT" sz="1800" dirty="0" smtClean="0"/>
          </a:p>
          <a:p>
            <a:pPr>
              <a:buFont typeface="Wingdings" panose="05000000000000000000" pitchFamily="2" charset="2"/>
              <a:buChar char="§"/>
            </a:pPr>
            <a:endParaRPr lang="de-AT" sz="1800" dirty="0" smtClean="0"/>
          </a:p>
          <a:p>
            <a:pPr>
              <a:buFont typeface="Wingdings" panose="05000000000000000000" pitchFamily="2" charset="2"/>
              <a:buChar char="§"/>
            </a:pPr>
            <a:endParaRPr lang="de-AT" sz="1800" dirty="0" smtClean="0"/>
          </a:p>
          <a:p>
            <a:pPr>
              <a:buFont typeface="Wingdings" panose="05000000000000000000" pitchFamily="2" charset="2"/>
              <a:buChar char="§"/>
            </a:pPr>
            <a:endParaRPr lang="de-AT" sz="1800" dirty="0" smtClean="0"/>
          </a:p>
          <a:p>
            <a:pPr>
              <a:buFont typeface="Wingdings" panose="05000000000000000000" pitchFamily="2" charset="2"/>
              <a:buChar char="§"/>
            </a:pPr>
            <a:endParaRPr lang="de-AT" sz="1800" dirty="0" smtClean="0"/>
          </a:p>
          <a:p>
            <a:pPr>
              <a:buFont typeface="Wingdings" panose="05000000000000000000" pitchFamily="2" charset="2"/>
              <a:buChar char="§"/>
            </a:pPr>
            <a:endParaRPr lang="de-AT" sz="1800" dirty="0" smtClean="0"/>
          </a:p>
          <a:p>
            <a:pPr>
              <a:buFont typeface="Wingdings" panose="05000000000000000000" pitchFamily="2" charset="2"/>
              <a:buChar char="§"/>
            </a:pPr>
            <a:endParaRPr lang="de-AT" sz="1800" dirty="0" smtClean="0"/>
          </a:p>
          <a:p>
            <a:pPr>
              <a:buFont typeface="Wingdings" panose="05000000000000000000" pitchFamily="2" charset="2"/>
              <a:buChar char="§"/>
            </a:pPr>
            <a:endParaRPr lang="de-AT" sz="1800" dirty="0" smtClean="0"/>
          </a:p>
          <a:p>
            <a:pPr>
              <a:buFont typeface="Wingdings" panose="05000000000000000000" pitchFamily="2" charset="2"/>
              <a:buChar char="§"/>
            </a:pPr>
            <a:endParaRPr lang="de-AT" sz="1800" dirty="0" smtClean="0"/>
          </a:p>
          <a:p>
            <a:pPr>
              <a:buFont typeface="Wingdings" panose="05000000000000000000" pitchFamily="2" charset="2"/>
              <a:buChar char="§"/>
            </a:pPr>
            <a:endParaRPr lang="de-AT" sz="1800" dirty="0" smtClean="0"/>
          </a:p>
          <a:p>
            <a:pPr>
              <a:buFont typeface="Wingdings" panose="05000000000000000000" pitchFamily="2" charset="2"/>
              <a:buChar char="§"/>
            </a:pPr>
            <a:endParaRPr lang="de-AT" sz="1800" dirty="0" smtClean="0"/>
          </a:p>
          <a:p>
            <a:pPr marL="0" indent="0">
              <a:buNone/>
            </a:pPr>
            <a:endParaRPr lang="de-AT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20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de-AT" sz="2400" dirty="0"/>
              <a:t>Youtube degradation of performance</a:t>
            </a:r>
            <a:br>
              <a:rPr lang="de-AT" sz="2400" dirty="0"/>
            </a:br>
            <a:r>
              <a:rPr lang="de-AT" sz="2000" dirty="0" smtClean="0"/>
              <a:t>Decrease of average downlink rate (and QoE!)</a:t>
            </a:r>
            <a:endParaRPr lang="de-AT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328" y="2281832"/>
            <a:ext cx="4012988" cy="2928148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60" y="2422817"/>
            <a:ext cx="5616624" cy="270860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" name="Rectangle 4"/>
          <p:cNvSpPr/>
          <p:nvPr/>
        </p:nvSpPr>
        <p:spPr bwMode="auto">
          <a:xfrm>
            <a:off x="633508" y="5275434"/>
            <a:ext cx="5148000" cy="457822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CDFs at peak hours</a:t>
            </a:r>
            <a:r>
              <a:rPr kumimoji="0" lang="de-AT" sz="1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(9pm – 11pm)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1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before and after change in cache selection policy</a:t>
            </a:r>
            <a:endParaRPr kumimoji="0" lang="de-AT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Left-Right Arrow 13"/>
          <p:cNvSpPr/>
          <p:nvPr/>
        </p:nvSpPr>
        <p:spPr bwMode="auto">
          <a:xfrm>
            <a:off x="1818576" y="3088210"/>
            <a:ext cx="720000" cy="216024"/>
          </a:xfrm>
          <a:prstGeom prst="leftRightArrow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023432" y="1964995"/>
            <a:ext cx="2758076" cy="457822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71450" indent="-171450" algn="ctr" eaLnBrk="0" hangingPunct="0">
              <a:buFont typeface="Arial" panose="020B0604020202020204" pitchFamily="34" charset="0"/>
              <a:buChar char="•"/>
            </a:pPr>
            <a:r>
              <a:rPr lang="de-AT" sz="1200" b="1" dirty="0">
                <a:solidFill>
                  <a:schemeClr val="bg1"/>
                </a:solidFill>
              </a:rPr>
              <a:t>Before</a:t>
            </a:r>
            <a:r>
              <a:rPr lang="de-AT" sz="1200" dirty="0">
                <a:solidFill>
                  <a:schemeClr val="bg1"/>
                </a:solidFill>
              </a:rPr>
              <a:t>: 70% of flows at ~800Kbps</a:t>
            </a:r>
          </a:p>
          <a:p>
            <a:pPr marL="171450" indent="-171450" algn="ctr" eaLnBrk="0" hangingPunct="0">
              <a:buFont typeface="Arial" panose="020B0604020202020204" pitchFamily="34" charset="0"/>
              <a:buChar char="•"/>
            </a:pPr>
            <a:r>
              <a:rPr lang="de-AT" sz="1200" b="1" dirty="0">
                <a:solidFill>
                  <a:schemeClr val="bg1"/>
                </a:solidFill>
              </a:rPr>
              <a:t>After</a:t>
            </a:r>
            <a:r>
              <a:rPr lang="de-AT" sz="1200" dirty="0">
                <a:solidFill>
                  <a:schemeClr val="bg1"/>
                </a:solidFill>
              </a:rPr>
              <a:t>: 70% of flows at ~</a:t>
            </a:r>
            <a:r>
              <a:rPr lang="de-AT" sz="1200" dirty="0" smtClean="0">
                <a:solidFill>
                  <a:schemeClr val="bg1"/>
                </a:solidFill>
              </a:rPr>
              <a:t>448Kbps</a:t>
            </a:r>
            <a:endParaRPr lang="de-AT" sz="1200" dirty="0">
              <a:solidFill>
                <a:schemeClr val="bg1"/>
              </a:solidFill>
            </a:endParaRPr>
          </a:p>
        </p:txBody>
      </p:sp>
      <p:cxnSp>
        <p:nvCxnSpPr>
          <p:cNvPr id="25" name="Curved Connector 24"/>
          <p:cNvCxnSpPr>
            <a:stCxn id="14" idx="1"/>
            <a:endCxn id="18" idx="1"/>
          </p:cNvCxnSpPr>
          <p:nvPr/>
        </p:nvCxnSpPr>
        <p:spPr bwMode="auto">
          <a:xfrm rot="5400000" flipH="1" flipV="1">
            <a:off x="2126849" y="2245633"/>
            <a:ext cx="948310" cy="844856"/>
          </a:xfrm>
          <a:prstGeom prst="curvedConnector2">
            <a:avLst/>
          </a:prstGeom>
          <a:solidFill>
            <a:schemeClr val="accent1"/>
          </a:solidFill>
          <a:ln w="50800" cap="flat" cmpd="sng" algn="ctr">
            <a:solidFill>
              <a:srgbClr val="3192C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sp>
        <p:nvSpPr>
          <p:cNvPr id="26" name="Rectangle 25"/>
          <p:cNvSpPr/>
          <p:nvPr/>
        </p:nvSpPr>
        <p:spPr bwMode="auto">
          <a:xfrm>
            <a:off x="6395682" y="5275434"/>
            <a:ext cx="3096344" cy="457822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1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Avg. Downlink Rate</a:t>
            </a:r>
            <a:r>
              <a:rPr kumimoji="0" lang="de-AT" sz="1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and </a:t>
            </a:r>
            <a:r>
              <a:rPr kumimoji="0" lang="de-AT" sz="1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QoE</a:t>
            </a:r>
            <a:endParaRPr kumimoji="0" lang="de-AT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7" name="Up-Down Arrow 26"/>
          <p:cNvSpPr/>
          <p:nvPr/>
        </p:nvSpPr>
        <p:spPr bwMode="auto">
          <a:xfrm>
            <a:off x="6973400" y="3196290"/>
            <a:ext cx="233620" cy="612000"/>
          </a:xfrm>
          <a:prstGeom prst="upDownArrow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Content Placeholder 1"/>
          <p:cNvSpPr txBox="1">
            <a:spLocks/>
          </p:cNvSpPr>
          <p:nvPr/>
        </p:nvSpPr>
        <p:spPr bwMode="auto">
          <a:xfrm>
            <a:off x="633508" y="5877272"/>
            <a:ext cx="8858518" cy="741077"/>
          </a:xfrm>
          <a:prstGeom prst="rect">
            <a:avLst/>
          </a:prstGeom>
          <a:solidFill>
            <a:schemeClr val="accent1"/>
          </a:solidFill>
          <a:ln w="41275">
            <a:solidFill>
              <a:srgbClr val="3192C1"/>
            </a:solidFill>
            <a:miter lim="800000"/>
            <a:headEnd/>
            <a:tailEnd/>
          </a:ln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>
            <a:lvl1pPr marL="342900" indent="-3429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0955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62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811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002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574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9146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3718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829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AT" sz="1800" kern="0" dirty="0" smtClean="0"/>
              <a:t>Loss of 1 point (MOS from 4 to 3) in Quality of Experience </a:t>
            </a:r>
          </a:p>
          <a:p>
            <a:pPr marL="0" indent="0" algn="ctr">
              <a:buNone/>
            </a:pPr>
            <a:r>
              <a:rPr lang="de-AT" sz="1800" kern="0" dirty="0" smtClean="0">
                <a:solidFill>
                  <a:srgbClr val="3192C1"/>
                </a:solidFill>
              </a:rPr>
              <a:t>customers noticed and </a:t>
            </a:r>
            <a:r>
              <a:rPr lang="de-AT" sz="1800" b="1" kern="0" dirty="0" smtClean="0">
                <a:solidFill>
                  <a:srgbClr val="3192C1"/>
                </a:solidFill>
              </a:rPr>
              <a:t>complained</a:t>
            </a:r>
            <a:r>
              <a:rPr lang="de-AT" sz="1800" kern="0" dirty="0" smtClean="0">
                <a:solidFill>
                  <a:srgbClr val="3192C1"/>
                </a:solidFill>
              </a:rPr>
              <a:t> with the operator </a:t>
            </a:r>
            <a:endParaRPr lang="de-AT" sz="1800" kern="0" dirty="0">
              <a:solidFill>
                <a:srgbClr val="3192C1"/>
              </a:solidFill>
            </a:endParaRPr>
          </a:p>
        </p:txBody>
      </p:sp>
      <p:sp>
        <p:nvSpPr>
          <p:cNvPr id="30" name="Left-Right Arrow 29"/>
          <p:cNvSpPr/>
          <p:nvPr/>
        </p:nvSpPr>
        <p:spPr bwMode="auto">
          <a:xfrm>
            <a:off x="7739620" y="4355647"/>
            <a:ext cx="720000" cy="216024"/>
          </a:xfrm>
          <a:prstGeom prst="leftRightArrow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Left-Right Arrow 30"/>
          <p:cNvSpPr/>
          <p:nvPr/>
        </p:nvSpPr>
        <p:spPr bwMode="auto">
          <a:xfrm>
            <a:off x="1816663" y="3088210"/>
            <a:ext cx="720000" cy="216024"/>
          </a:xfrm>
          <a:prstGeom prst="leftRightArrow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2" name="Picture 2" descr="C:\Users\Pierdomenico Fiadino\Dropbox\Work\logos_icons\youtube_logo_squar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489" y="6301730"/>
            <a:ext cx="560511" cy="56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 bwMode="auto">
          <a:xfrm>
            <a:off x="6564816" y="1963682"/>
            <a:ext cx="2758076" cy="457822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de-AT" sz="1200" b="1" dirty="0" smtClean="0">
                <a:solidFill>
                  <a:schemeClr val="bg1"/>
                </a:solidFill>
              </a:rPr>
              <a:t>MOS = Mean Opinion Score</a:t>
            </a:r>
          </a:p>
          <a:p>
            <a:pPr algn="ctr" eaLnBrk="0" hangingPunct="0"/>
            <a:r>
              <a:rPr lang="de-AT" sz="1200" b="1" dirty="0" smtClean="0">
                <a:solidFill>
                  <a:schemeClr val="bg1"/>
                </a:solidFill>
              </a:rPr>
              <a:t>(1-month field trial, 40 users)</a:t>
            </a:r>
            <a:endParaRPr lang="de-AT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117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9487E-6 -2.22222E-6 L 0.59776 0.1833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88" y="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8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42950" y="980728"/>
            <a:ext cx="8420100" cy="48006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Motivations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Monitoring setup and datasets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ADTool: an online Anomaly Detection tool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algorithm details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Use case 1: Akamai traffic shifts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Use case 2: Facebook outages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Use case 3: Youtube degradation of performances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rgbClr val="3192C1"/>
                </a:solidFill>
              </a:rPr>
              <a:t>Final remarks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de-AT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fld id="{3A4E91EE-CB2D-4FA0-B02B-10D51A921C73}" type="slidenum">
              <a:rPr lang="en-US" smtClean="0"/>
              <a:pPr/>
              <a:t>21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Outlook</a:t>
            </a:r>
            <a:br>
              <a:rPr lang="de-AT" dirty="0" smtClean="0"/>
            </a:br>
            <a:endParaRPr lang="de-AT" dirty="0"/>
          </a:p>
        </p:txBody>
      </p:sp>
      <p:pic>
        <p:nvPicPr>
          <p:cNvPr id="11" name="Picture 10" descr="Content-delivery-network.png"/>
          <p:cNvPicPr>
            <a:picLocks noChangeAspect="1"/>
          </p:cNvPicPr>
          <p:nvPr/>
        </p:nvPicPr>
        <p:blipFill>
          <a:blip r:embed="rId2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48" y="1916832"/>
            <a:ext cx="7349240" cy="35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30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4488" y="1219200"/>
            <a:ext cx="9217024" cy="48006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AT" dirty="0" smtClean="0"/>
              <a:t>Detection of macro-changes of CDN traffic patterns is valuable as it might impact costs for ISPs and quality for end-users</a:t>
            </a:r>
          </a:p>
          <a:p>
            <a:pPr>
              <a:buFont typeface="Wingdings" panose="05000000000000000000" pitchFamily="2" charset="2"/>
              <a:buChar char="§"/>
            </a:pPr>
            <a:endParaRPr lang="de-AT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de-AT" dirty="0" smtClean="0"/>
              <a:t>Tailor AD-System to different purposes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dirty="0" smtClean="0"/>
              <a:t>Cost optimization for operators (eg. Facebook use-case)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dirty="0" smtClean="0"/>
              <a:t>End-user perceived quality (eg. Youtube use-case)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AT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de-AT" dirty="0" smtClean="0"/>
              <a:t>Lesson learned: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dirty="0" smtClean="0"/>
              <a:t>Dynamic scenario: no once-and-forever learning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dirty="0" smtClean="0"/>
              <a:t>Long observation windows to fit multiple legitimate CDN configurations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dirty="0" smtClean="0"/>
              <a:t>Dynamically update notion of normality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A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22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Concluding remarks</a:t>
            </a:r>
            <a:endParaRPr lang="de-AT" dirty="0"/>
          </a:p>
        </p:txBody>
      </p:sp>
      <p:pic>
        <p:nvPicPr>
          <p:cNvPr id="5" name="Picture 4" descr="alarm_icon.png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328" y="2564904"/>
            <a:ext cx="2111334" cy="126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86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23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434995" y="3084065"/>
            <a:ext cx="5080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2800" b="1" dirty="0" smtClean="0">
                <a:solidFill>
                  <a:srgbClr val="3192C1"/>
                </a:solidFill>
              </a:rPr>
              <a:t>thank you for your attention!</a:t>
            </a:r>
            <a:endParaRPr lang="de-AT" sz="2800" b="1" dirty="0">
              <a:solidFill>
                <a:srgbClr val="3192C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7134" y="5143667"/>
            <a:ext cx="58359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800" b="1" dirty="0" smtClean="0"/>
              <a:t>Pierdomenico Fiadino</a:t>
            </a:r>
          </a:p>
          <a:p>
            <a:pPr algn="ctr"/>
            <a:r>
              <a:rPr lang="de-AT" sz="1800" dirty="0" smtClean="0"/>
              <a:t>Telecommunications Research Center of Vienna (FTW)</a:t>
            </a:r>
          </a:p>
          <a:p>
            <a:pPr algn="ctr"/>
            <a:r>
              <a:rPr lang="de-AT" sz="1800" dirty="0" smtClean="0"/>
              <a:t>&lt;</a:t>
            </a:r>
            <a:r>
              <a:rPr lang="de-AT" sz="1800" i="1" dirty="0" smtClean="0"/>
              <a:t>fiadino@ftw.at</a:t>
            </a:r>
            <a:r>
              <a:rPr lang="de-AT" sz="1800" dirty="0" smtClean="0"/>
              <a:t>&gt;</a:t>
            </a:r>
            <a:endParaRPr lang="de-AT" sz="18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545288" y="332656"/>
            <a:ext cx="2088232" cy="72008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613966"/>
            <a:ext cx="2576736" cy="6547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63" y="724214"/>
            <a:ext cx="2736304" cy="544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714" y="652327"/>
            <a:ext cx="2135887" cy="61643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55936" y="1270684"/>
            <a:ext cx="1297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chemeClr val="bg1">
                    <a:lumMod val="65000"/>
                  </a:schemeClr>
                </a:solidFill>
              </a:rPr>
              <a:t>http://www.ftw.at</a:t>
            </a:r>
            <a:endParaRPr lang="de-AT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46237" y="1270684"/>
            <a:ext cx="1857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chemeClr val="bg1">
                    <a:lumMod val="65000"/>
                  </a:schemeClr>
                </a:solidFill>
              </a:rPr>
              <a:t>http://www.ict-mplane.eu</a:t>
            </a:r>
            <a:endParaRPr lang="de-AT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09277" y="1270684"/>
            <a:ext cx="1756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chemeClr val="bg1">
                    <a:lumMod val="65000"/>
                  </a:schemeClr>
                </a:solidFill>
              </a:rPr>
              <a:t>http://www.tuwien.ac.at</a:t>
            </a:r>
            <a:endParaRPr lang="de-AT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103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24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24240" y="3121804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2800" b="1" dirty="0" smtClean="0">
                <a:solidFill>
                  <a:srgbClr val="3192C1"/>
                </a:solidFill>
              </a:rPr>
              <a:t>backup slides...</a:t>
            </a:r>
            <a:endParaRPr lang="de-AT" sz="2800" b="1" dirty="0">
              <a:solidFill>
                <a:srgbClr val="3192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122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de-AT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25</a:t>
            </a:fld>
            <a:r>
              <a:rPr lang="en-US" smtClean="0"/>
              <a:t> 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88" y="4023151"/>
            <a:ext cx="4594592" cy="237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60" y="1646014"/>
            <a:ext cx="4596790" cy="23771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1514" y="2234417"/>
            <a:ext cx="2914693" cy="1107996"/>
          </a:xfrm>
          <a:prstGeom prst="rect">
            <a:avLst/>
          </a:prstGeom>
          <a:noFill/>
          <a:ln w="41275">
            <a:solidFill>
              <a:srgbClr val="3192C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de-AT" sz="2200" dirty="0" smtClean="0"/>
              <a:t>Alarms in traffic volume distribution across /24 subnets</a:t>
            </a:r>
            <a:endParaRPr lang="de-AT" sz="2200" dirty="0"/>
          </a:p>
        </p:txBody>
      </p:sp>
      <p:sp>
        <p:nvSpPr>
          <p:cNvPr id="9" name="TextBox 8"/>
          <p:cNvSpPr txBox="1"/>
          <p:nvPr/>
        </p:nvSpPr>
        <p:spPr>
          <a:xfrm>
            <a:off x="6281514" y="4296177"/>
            <a:ext cx="2914693" cy="1446550"/>
          </a:xfrm>
          <a:prstGeom prst="rect">
            <a:avLst/>
          </a:prstGeom>
          <a:noFill/>
          <a:ln w="41275">
            <a:solidFill>
              <a:srgbClr val="3192C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de-AT" sz="2200" dirty="0" smtClean="0"/>
              <a:t>Alarms in the distribution of AVG download throughput across users</a:t>
            </a:r>
            <a:endParaRPr lang="de-AT" sz="2200" dirty="0"/>
          </a:p>
        </p:txBody>
      </p:sp>
      <p:pic>
        <p:nvPicPr>
          <p:cNvPr id="10" name="Picture 2" descr="C:\Users\Pierdomenico Fiadino\Dropbox\Work\logos_icons\youtube_logo_squa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489" y="6301730"/>
            <a:ext cx="560511" cy="56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738188" y="274638"/>
            <a:ext cx="6500812" cy="796925"/>
          </a:xfrm>
          <a:solidFill>
            <a:schemeClr val="accent1"/>
          </a:solidFill>
        </p:spPr>
        <p:txBody>
          <a:bodyPr/>
          <a:lstStyle/>
          <a:p>
            <a:r>
              <a:rPr lang="de-AT" sz="2400" dirty="0"/>
              <a:t>Youtube degradation of performance</a:t>
            </a:r>
            <a:br>
              <a:rPr lang="de-AT" sz="2400" dirty="0"/>
            </a:br>
            <a:r>
              <a:rPr lang="de-AT" sz="2000" dirty="0" smtClean="0"/>
              <a:t>ADTool alarms</a:t>
            </a:r>
            <a:endParaRPr lang="de-AT" b="1" dirty="0"/>
          </a:p>
        </p:txBody>
      </p:sp>
    </p:spTree>
    <p:extLst>
      <p:ext uri="{BB962C8B-B14F-4D97-AF65-F5344CB8AC3E}">
        <p14:creationId xmlns:p14="http://schemas.microsoft.com/office/powerpoint/2010/main" val="4211177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loud 28"/>
          <p:cNvSpPr/>
          <p:nvPr/>
        </p:nvSpPr>
        <p:spPr bwMode="auto">
          <a:xfrm rot="10597020">
            <a:off x="7747714" y="3107650"/>
            <a:ext cx="2125411" cy="2997555"/>
          </a:xfrm>
          <a:prstGeom prst="cloud">
            <a:avLst/>
          </a:prstGeom>
          <a:solidFill>
            <a:srgbClr val="3192C1">
              <a:alpha val="2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26" y="4315896"/>
            <a:ext cx="649424" cy="649424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AT" sz="2000" dirty="0" smtClean="0"/>
              <a:t>Google CDN employes a complex server selection strategy for: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sz="1800" dirty="0" smtClean="0"/>
              <a:t>load balancing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sz="1800" dirty="0" smtClean="0"/>
              <a:t>optimize client-server latency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sz="1800" dirty="0" smtClean="0"/>
              <a:t>increase QoE in general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AT" sz="2000" dirty="0" smtClean="0"/>
              <a:t>DNS used for re-direction based on content popularity and location.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de-AT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26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400" dirty="0" smtClean="0"/>
              <a:t>A typical CDN architecture</a:t>
            </a:r>
            <a:br>
              <a:rPr lang="de-AT" sz="2400" dirty="0" smtClean="0"/>
            </a:br>
            <a:r>
              <a:rPr lang="de-AT" sz="2000" dirty="0" smtClean="0"/>
              <a:t>Google CDN for Youtube</a:t>
            </a:r>
            <a:endParaRPr lang="de-AT" dirty="0"/>
          </a:p>
        </p:txBody>
      </p:sp>
      <p:sp>
        <p:nvSpPr>
          <p:cNvPr id="5" name="Cloud 4"/>
          <p:cNvSpPr/>
          <p:nvPr/>
        </p:nvSpPr>
        <p:spPr bwMode="auto">
          <a:xfrm>
            <a:off x="1343496" y="4136813"/>
            <a:ext cx="639145" cy="402284"/>
          </a:xfrm>
          <a:prstGeom prst="cloud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Cloud 6"/>
          <p:cNvSpPr/>
          <p:nvPr/>
        </p:nvSpPr>
        <p:spPr bwMode="auto">
          <a:xfrm>
            <a:off x="2062978" y="4771628"/>
            <a:ext cx="742872" cy="506657"/>
          </a:xfrm>
          <a:prstGeom prst="cloud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Cloud 7"/>
          <p:cNvSpPr/>
          <p:nvPr/>
        </p:nvSpPr>
        <p:spPr bwMode="auto">
          <a:xfrm>
            <a:off x="1337376" y="4643099"/>
            <a:ext cx="675606" cy="469445"/>
          </a:xfrm>
          <a:prstGeom prst="cloud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Cloud 8"/>
          <p:cNvSpPr/>
          <p:nvPr/>
        </p:nvSpPr>
        <p:spPr bwMode="auto">
          <a:xfrm>
            <a:off x="2513248" y="3655461"/>
            <a:ext cx="2367744" cy="1380818"/>
          </a:xfrm>
          <a:prstGeom prst="cloud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738" y="3931374"/>
            <a:ext cx="374668" cy="5057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54299" y="4039180"/>
            <a:ext cx="11095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050" b="1" dirty="0" smtClean="0">
                <a:solidFill>
                  <a:schemeClr val="bg1"/>
                </a:solidFill>
              </a:rPr>
              <a:t>Front-end (FE)</a:t>
            </a:r>
            <a:endParaRPr lang="de-AT" sz="1050" b="1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232971" y="3978336"/>
            <a:ext cx="531135" cy="523027"/>
            <a:chOff x="6105128" y="4365104"/>
            <a:chExt cx="1800200" cy="1800200"/>
          </a:xfrm>
        </p:grpSpPr>
        <p:sp>
          <p:nvSpPr>
            <p:cNvPr id="12" name="Oval 11"/>
            <p:cNvSpPr/>
            <p:nvPr/>
          </p:nvSpPr>
          <p:spPr bwMode="auto">
            <a:xfrm>
              <a:off x="6105128" y="4365104"/>
              <a:ext cx="1800200" cy="1800200"/>
            </a:xfrm>
            <a:prstGeom prst="ellipse">
              <a:avLst/>
            </a:prstGeom>
            <a:solidFill>
              <a:srgbClr val="3192C1"/>
            </a:solidFill>
            <a:ln w="476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330742" y="4570097"/>
              <a:ext cx="1361668" cy="1392183"/>
              <a:chOff x="6330742" y="4570097"/>
              <a:chExt cx="1361668" cy="1392183"/>
            </a:xfrm>
          </p:grpSpPr>
          <p:sp>
            <p:nvSpPr>
              <p:cNvPr id="13" name="Down Arrow 12"/>
              <p:cNvSpPr/>
              <p:nvPr/>
            </p:nvSpPr>
            <p:spPr bwMode="auto">
              <a:xfrm rot="2700000">
                <a:off x="7094124" y="4600997"/>
                <a:ext cx="532898" cy="663675"/>
              </a:xfrm>
              <a:prstGeom prst="downArrow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" name="Down Arrow 13"/>
              <p:cNvSpPr/>
              <p:nvPr/>
            </p:nvSpPr>
            <p:spPr bwMode="auto">
              <a:xfrm rot="13500000">
                <a:off x="6396132" y="5322407"/>
                <a:ext cx="532898" cy="663678"/>
              </a:xfrm>
              <a:prstGeom prst="downArrow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" name="Down Arrow 14"/>
              <p:cNvSpPr/>
              <p:nvPr/>
            </p:nvSpPr>
            <p:spPr bwMode="auto">
              <a:xfrm rot="8100000">
                <a:off x="6372487" y="4570097"/>
                <a:ext cx="531097" cy="663675"/>
              </a:xfrm>
              <a:prstGeom prst="downArrow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" name="Down Arrow 15"/>
              <p:cNvSpPr/>
              <p:nvPr/>
            </p:nvSpPr>
            <p:spPr bwMode="auto">
              <a:xfrm rot="18900000">
                <a:off x="7115255" y="5298605"/>
                <a:ext cx="531097" cy="663675"/>
              </a:xfrm>
              <a:prstGeom prst="downArrow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3060425" y="4721266"/>
            <a:ext cx="531135" cy="523027"/>
            <a:chOff x="6105128" y="4365104"/>
            <a:chExt cx="1800200" cy="1800200"/>
          </a:xfrm>
        </p:grpSpPr>
        <p:sp>
          <p:nvSpPr>
            <p:cNvPr id="21" name="Oval 20"/>
            <p:cNvSpPr/>
            <p:nvPr/>
          </p:nvSpPr>
          <p:spPr bwMode="auto">
            <a:xfrm>
              <a:off x="6105128" y="4365104"/>
              <a:ext cx="1800200" cy="1800200"/>
            </a:xfrm>
            <a:prstGeom prst="ellipse">
              <a:avLst/>
            </a:prstGeom>
            <a:solidFill>
              <a:srgbClr val="3192C1"/>
            </a:solidFill>
            <a:ln w="476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6298120" y="4570097"/>
              <a:ext cx="1394285" cy="1392183"/>
              <a:chOff x="6298120" y="4570097"/>
              <a:chExt cx="1394285" cy="1392183"/>
            </a:xfrm>
          </p:grpSpPr>
          <p:sp>
            <p:nvSpPr>
              <p:cNvPr id="23" name="Down Arrow 22"/>
              <p:cNvSpPr/>
              <p:nvPr/>
            </p:nvSpPr>
            <p:spPr bwMode="auto">
              <a:xfrm rot="2700000">
                <a:off x="7094117" y="4567869"/>
                <a:ext cx="532898" cy="663678"/>
              </a:xfrm>
              <a:prstGeom prst="downArrow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Down Arrow 23"/>
              <p:cNvSpPr/>
              <p:nvPr/>
            </p:nvSpPr>
            <p:spPr bwMode="auto">
              <a:xfrm rot="13500000">
                <a:off x="6363510" y="5289279"/>
                <a:ext cx="532898" cy="663678"/>
              </a:xfrm>
              <a:prstGeom prst="downArrow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5" name="Down Arrow 24"/>
              <p:cNvSpPr/>
              <p:nvPr/>
            </p:nvSpPr>
            <p:spPr bwMode="auto">
              <a:xfrm rot="8100000">
                <a:off x="6372487" y="4570097"/>
                <a:ext cx="531097" cy="663675"/>
              </a:xfrm>
              <a:prstGeom prst="downArrow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6" name="Down Arrow 25"/>
              <p:cNvSpPr/>
              <p:nvPr/>
            </p:nvSpPr>
            <p:spPr bwMode="auto">
              <a:xfrm rot="18900000">
                <a:off x="7115255" y="5298605"/>
                <a:ext cx="531097" cy="663675"/>
              </a:xfrm>
              <a:prstGeom prst="downArrow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2172671" y="3655461"/>
            <a:ext cx="638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000" b="1" dirty="0" smtClean="0">
                <a:solidFill>
                  <a:srgbClr val="3192C1"/>
                </a:solidFill>
              </a:rPr>
              <a:t>Ingress</a:t>
            </a:r>
          </a:p>
          <a:p>
            <a:pPr algn="ctr"/>
            <a:r>
              <a:rPr lang="de-AT" sz="1000" b="1" dirty="0" smtClean="0">
                <a:solidFill>
                  <a:srgbClr val="3192C1"/>
                </a:solidFill>
              </a:rPr>
              <a:t>Router</a:t>
            </a:r>
            <a:endParaRPr lang="de-AT" sz="1000" b="1" dirty="0">
              <a:solidFill>
                <a:srgbClr val="3192C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21261" y="5168049"/>
            <a:ext cx="609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000" b="1" dirty="0" smtClean="0">
                <a:solidFill>
                  <a:srgbClr val="3192C1"/>
                </a:solidFill>
              </a:rPr>
              <a:t>Egress</a:t>
            </a:r>
          </a:p>
          <a:p>
            <a:pPr algn="ctr"/>
            <a:r>
              <a:rPr lang="de-AT" sz="1000" b="1" dirty="0" smtClean="0">
                <a:solidFill>
                  <a:srgbClr val="3192C1"/>
                </a:solidFill>
              </a:rPr>
              <a:t>Router</a:t>
            </a:r>
            <a:endParaRPr lang="de-AT" sz="1000" b="1" dirty="0">
              <a:solidFill>
                <a:srgbClr val="3192C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66760" y="3429000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</a:rPr>
              <a:t>CDN Network</a:t>
            </a:r>
            <a:endParaRPr lang="de-AT" sz="1200" b="1" dirty="0">
              <a:solidFill>
                <a:srgbClr val="3192C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377441" y="514918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900" b="1" i="1" dirty="0" smtClean="0">
                <a:solidFill>
                  <a:srgbClr val="3192C1"/>
                </a:solidFill>
              </a:rPr>
              <a:t>downstream</a:t>
            </a:r>
          </a:p>
          <a:p>
            <a:pPr algn="ctr"/>
            <a:r>
              <a:rPr lang="de-AT" sz="900" b="1" i="1" dirty="0" smtClean="0">
                <a:solidFill>
                  <a:srgbClr val="3192C1"/>
                </a:solidFill>
              </a:rPr>
              <a:t>AS path</a:t>
            </a:r>
            <a:endParaRPr lang="de-AT" sz="900" b="1" i="1" dirty="0">
              <a:solidFill>
                <a:srgbClr val="3192C1"/>
              </a:solidFill>
            </a:endParaRPr>
          </a:p>
        </p:txBody>
      </p:sp>
      <p:cxnSp>
        <p:nvCxnSpPr>
          <p:cNvPr id="74" name="Straight Arrow Connector 73"/>
          <p:cNvCxnSpPr>
            <a:endCxn id="12" idx="2"/>
          </p:cNvCxnSpPr>
          <p:nvPr/>
        </p:nvCxnSpPr>
        <p:spPr bwMode="auto">
          <a:xfrm flipV="1">
            <a:off x="1164850" y="4239850"/>
            <a:ext cx="1068121" cy="229689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 w="med" len="med"/>
          </a:ln>
          <a:effectLst/>
        </p:spPr>
      </p:cxnSp>
      <p:cxnSp>
        <p:nvCxnSpPr>
          <p:cNvPr id="77" name="Straight Arrow Connector 76"/>
          <p:cNvCxnSpPr>
            <a:stCxn id="21" idx="2"/>
          </p:cNvCxnSpPr>
          <p:nvPr/>
        </p:nvCxnSpPr>
        <p:spPr bwMode="auto">
          <a:xfrm flipH="1" flipV="1">
            <a:off x="1063030" y="4742426"/>
            <a:ext cx="1997395" cy="240354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85" name="TextBox 84"/>
          <p:cNvSpPr txBox="1"/>
          <p:nvPr/>
        </p:nvSpPr>
        <p:spPr>
          <a:xfrm>
            <a:off x="569152" y="4839696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000" b="1" dirty="0" smtClean="0">
                <a:solidFill>
                  <a:srgbClr val="3192C1"/>
                </a:solidFill>
              </a:rPr>
              <a:t>client</a:t>
            </a:r>
            <a:endParaRPr lang="de-AT" sz="1000" b="1" dirty="0">
              <a:solidFill>
                <a:srgbClr val="3192C1"/>
              </a:solidFill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778" y="5030671"/>
            <a:ext cx="649424" cy="649424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156" y="3429000"/>
            <a:ext cx="374668" cy="505738"/>
          </a:xfrm>
          <a:prstGeom prst="rect">
            <a:avLst/>
          </a:prstGeom>
        </p:spPr>
      </p:pic>
      <p:cxnSp>
        <p:nvCxnSpPr>
          <p:cNvPr id="91" name="Straight Arrow Connector 90"/>
          <p:cNvCxnSpPr/>
          <p:nvPr/>
        </p:nvCxnSpPr>
        <p:spPr bwMode="auto">
          <a:xfrm flipV="1">
            <a:off x="6344365" y="3934738"/>
            <a:ext cx="0" cy="1095933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3192C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93" name="Straight Arrow Connector 92"/>
          <p:cNvCxnSpPr/>
          <p:nvPr/>
        </p:nvCxnSpPr>
        <p:spPr bwMode="auto">
          <a:xfrm flipV="1">
            <a:off x="6608643" y="5397774"/>
            <a:ext cx="1703136" cy="23755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3192C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96" name="Straight Arrow Connector 95"/>
          <p:cNvCxnSpPr/>
          <p:nvPr/>
        </p:nvCxnSpPr>
        <p:spPr bwMode="auto">
          <a:xfrm flipV="1">
            <a:off x="6490124" y="3965375"/>
            <a:ext cx="1782334" cy="1132362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97" name="Straight Arrow Connector 96"/>
          <p:cNvCxnSpPr/>
          <p:nvPr/>
        </p:nvCxnSpPr>
        <p:spPr bwMode="auto">
          <a:xfrm flipV="1">
            <a:off x="6642524" y="4137862"/>
            <a:ext cx="1793195" cy="1112275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3192C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98" name="TextBox 97"/>
          <p:cNvSpPr txBox="1"/>
          <p:nvPr/>
        </p:nvSpPr>
        <p:spPr>
          <a:xfrm>
            <a:off x="5973195" y="5607968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</a:rPr>
              <a:t>client</a:t>
            </a:r>
            <a:endParaRPr lang="de-AT" sz="1200" b="1" dirty="0">
              <a:solidFill>
                <a:srgbClr val="3192C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8938971" y="4953868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</a:rPr>
              <a:t>Content</a:t>
            </a:r>
          </a:p>
          <a:p>
            <a:pPr algn="ctr"/>
            <a:r>
              <a:rPr lang="de-AT" sz="1200" b="1" dirty="0" smtClean="0">
                <a:solidFill>
                  <a:srgbClr val="3192C1"/>
                </a:solidFill>
              </a:rPr>
              <a:t>Servers</a:t>
            </a:r>
            <a:endParaRPr lang="de-AT" sz="1200" b="1" dirty="0">
              <a:solidFill>
                <a:srgbClr val="3192C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592256" y="3429000"/>
            <a:ext cx="587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</a:rPr>
              <a:t>Local</a:t>
            </a:r>
          </a:p>
          <a:p>
            <a:pPr algn="ctr"/>
            <a:r>
              <a:rPr lang="de-AT" sz="1200" b="1" dirty="0" smtClean="0">
                <a:solidFill>
                  <a:srgbClr val="3192C1"/>
                </a:solidFill>
              </a:rPr>
              <a:t>DNS</a:t>
            </a:r>
            <a:endParaRPr lang="de-AT" sz="1200" b="1" dirty="0">
              <a:solidFill>
                <a:srgbClr val="3192C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8891895" y="3505727"/>
            <a:ext cx="790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</a:rPr>
              <a:t>Youtube</a:t>
            </a:r>
          </a:p>
          <a:p>
            <a:pPr algn="ctr"/>
            <a:r>
              <a:rPr lang="de-AT" sz="1200" b="1" dirty="0" smtClean="0">
                <a:solidFill>
                  <a:srgbClr val="3192C1"/>
                </a:solidFill>
              </a:rPr>
              <a:t>FEs</a:t>
            </a:r>
            <a:endParaRPr lang="de-AT" sz="1200" b="1" dirty="0">
              <a:solidFill>
                <a:srgbClr val="3192C1"/>
              </a:solidFill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8274780" y="3459637"/>
            <a:ext cx="725263" cy="774966"/>
            <a:chOff x="7711541" y="3825702"/>
            <a:chExt cx="725263" cy="774966"/>
          </a:xfrm>
        </p:grpSpPr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1541" y="3825702"/>
              <a:ext cx="374668" cy="505738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4802" y="3963285"/>
              <a:ext cx="374668" cy="505738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136" y="4094930"/>
              <a:ext cx="374668" cy="505738"/>
            </a:xfrm>
            <a:prstGeom prst="rect">
              <a:avLst/>
            </a:prstGeom>
          </p:spPr>
        </p:pic>
      </p:grpSp>
      <p:grpSp>
        <p:nvGrpSpPr>
          <p:cNvPr id="113" name="Group 112"/>
          <p:cNvGrpSpPr/>
          <p:nvPr/>
        </p:nvGrpSpPr>
        <p:grpSpPr>
          <a:xfrm>
            <a:off x="8274780" y="4926727"/>
            <a:ext cx="725263" cy="774966"/>
            <a:chOff x="7711541" y="5142751"/>
            <a:chExt cx="725263" cy="774966"/>
          </a:xfrm>
        </p:grpSpPr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1541" y="5142751"/>
              <a:ext cx="374668" cy="505738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4802" y="5280334"/>
              <a:ext cx="374668" cy="505738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136" y="5411979"/>
              <a:ext cx="374668" cy="505738"/>
            </a:xfrm>
            <a:prstGeom prst="rect">
              <a:avLst/>
            </a:prstGeom>
          </p:spPr>
        </p:pic>
      </p:grpSp>
      <p:sp>
        <p:nvSpPr>
          <p:cNvPr id="110" name="TextBox 109"/>
          <p:cNvSpPr txBox="1"/>
          <p:nvPr/>
        </p:nvSpPr>
        <p:spPr>
          <a:xfrm>
            <a:off x="5065219" y="4221088"/>
            <a:ext cx="131675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1050" b="1" dirty="0" smtClean="0">
                <a:solidFill>
                  <a:srgbClr val="3192C1"/>
                </a:solidFill>
              </a:rPr>
              <a:t>(3)</a:t>
            </a:r>
            <a:r>
              <a:rPr lang="de-AT" sz="1050" i="1" dirty="0" smtClean="0">
                <a:solidFill>
                  <a:srgbClr val="3192C1"/>
                </a:solidFill>
              </a:rPr>
              <a:t> Client resolves content server name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557938" y="3911492"/>
            <a:ext cx="1283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1050" b="1" dirty="0" smtClean="0">
                <a:solidFill>
                  <a:srgbClr val="3192C1"/>
                </a:solidFill>
              </a:rPr>
              <a:t>(1)</a:t>
            </a:r>
            <a:r>
              <a:rPr lang="de-AT" sz="1050" i="1" dirty="0" smtClean="0">
                <a:solidFill>
                  <a:srgbClr val="3192C1"/>
                </a:solidFill>
              </a:rPr>
              <a:t> Client requests video to FE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773356" y="5443382"/>
            <a:ext cx="1332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50" b="1" dirty="0" smtClean="0">
                <a:solidFill>
                  <a:srgbClr val="3192C1"/>
                </a:solidFill>
              </a:rPr>
              <a:t>(4)</a:t>
            </a:r>
            <a:r>
              <a:rPr lang="de-AT" sz="1050" i="1" dirty="0" smtClean="0">
                <a:solidFill>
                  <a:srgbClr val="3192C1"/>
                </a:solidFill>
              </a:rPr>
              <a:t> Client requests content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935944" y="4358257"/>
            <a:ext cx="1551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b="1" dirty="0" smtClean="0">
                <a:solidFill>
                  <a:srgbClr val="3192C1"/>
                </a:solidFill>
              </a:rPr>
              <a:t>(2)</a:t>
            </a:r>
            <a:r>
              <a:rPr lang="de-AT" sz="1050" i="1" dirty="0" smtClean="0">
                <a:solidFill>
                  <a:srgbClr val="3192C1"/>
                </a:solidFill>
              </a:rPr>
              <a:t> FE replies with content server name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1793" y="6061609"/>
            <a:ext cx="52389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err="1" smtClean="0"/>
              <a:t>LatLong</a:t>
            </a:r>
            <a:r>
              <a:rPr lang="en-US" sz="1100" b="1" dirty="0"/>
              <a:t>: Diagnosing Wide-Area Latency Changes for </a:t>
            </a:r>
            <a:r>
              <a:rPr lang="en-US" sz="1100" b="1" dirty="0" smtClean="0"/>
              <a:t>CDNs</a:t>
            </a:r>
          </a:p>
          <a:p>
            <a:r>
              <a:rPr lang="en-US" sz="1100" dirty="0"/>
              <a:t>Network and Service Management, IEEE Transactions on  (Volume:9 ,  Issue: 3 )</a:t>
            </a:r>
            <a:endParaRPr lang="en-US" sz="1100" dirty="0" smtClean="0"/>
          </a:p>
          <a:p>
            <a:r>
              <a:rPr lang="en-US" sz="1100" dirty="0" err="1"/>
              <a:t>Yaping</a:t>
            </a:r>
            <a:r>
              <a:rPr lang="en-US" sz="1100" dirty="0"/>
              <a:t> Zhu et al.</a:t>
            </a:r>
            <a:endParaRPr lang="en-US" sz="1100" dirty="0" smtClean="0"/>
          </a:p>
          <a:p>
            <a:endParaRPr lang="de-AT" sz="1100" dirty="0"/>
          </a:p>
        </p:txBody>
      </p:sp>
      <p:cxnSp>
        <p:nvCxnSpPr>
          <p:cNvPr id="31" name="Straight Arrow Connector 30"/>
          <p:cNvCxnSpPr>
            <a:stCxn id="12" idx="6"/>
            <a:endCxn id="10" idx="1"/>
          </p:cNvCxnSpPr>
          <p:nvPr/>
        </p:nvCxnSpPr>
        <p:spPr bwMode="auto">
          <a:xfrm flipV="1">
            <a:off x="2764106" y="4184243"/>
            <a:ext cx="559632" cy="55607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ysDot"/>
            <a:round/>
            <a:headEnd type="none" w="sm" len="sm"/>
            <a:tailEnd type="triangle"/>
          </a:ln>
          <a:effectLst/>
        </p:spPr>
      </p:cxnSp>
      <p:cxnSp>
        <p:nvCxnSpPr>
          <p:cNvPr id="33" name="Straight Arrow Connector 32"/>
          <p:cNvCxnSpPr>
            <a:stCxn id="10" idx="2"/>
            <a:endCxn id="21" idx="7"/>
          </p:cNvCxnSpPr>
          <p:nvPr/>
        </p:nvCxnSpPr>
        <p:spPr bwMode="auto">
          <a:xfrm>
            <a:off x="3511072" y="4437112"/>
            <a:ext cx="2705" cy="36075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ysDot"/>
            <a:round/>
            <a:headEnd type="none" w="sm" len="sm"/>
            <a:tailEnd type="triangle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1330963" y="374713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900" b="1" i="1" dirty="0" smtClean="0">
                <a:solidFill>
                  <a:srgbClr val="3192C1"/>
                </a:solidFill>
              </a:rPr>
              <a:t>upstream</a:t>
            </a:r>
          </a:p>
          <a:p>
            <a:pPr algn="ctr"/>
            <a:r>
              <a:rPr lang="de-AT" sz="900" b="1" i="1" dirty="0" smtClean="0">
                <a:solidFill>
                  <a:srgbClr val="3192C1"/>
                </a:solidFill>
              </a:rPr>
              <a:t>AS path</a:t>
            </a:r>
            <a:endParaRPr lang="de-AT" sz="900" b="1" i="1" dirty="0">
              <a:solidFill>
                <a:srgbClr val="3192C1"/>
              </a:solidFill>
            </a:endParaRPr>
          </a:p>
        </p:txBody>
      </p:sp>
      <p:pic>
        <p:nvPicPr>
          <p:cNvPr id="64" name="Picture 2" descr="C:\Users\Pierdomenico Fiadino\Dropbox\Work\logos_icons\youtube_logo_squa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489" y="6297489"/>
            <a:ext cx="560511" cy="56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220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1" grpId="0"/>
      <p:bldP spid="117" grpId="0"/>
      <p:bldP spid="1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Examples of the </a:t>
            </a:r>
            <a:r>
              <a:rPr lang="en-GB" sz="2000" b="1" dirty="0"/>
              <a:t>types of problems we are targeting</a:t>
            </a:r>
            <a:r>
              <a:rPr lang="en-GB" sz="2000" dirty="0" smtClean="0"/>
              <a:t>:</a:t>
            </a:r>
            <a:endParaRPr lang="en-GB" sz="2000" dirty="0"/>
          </a:p>
          <a:p>
            <a:pPr marL="933450" lvl="1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en-GB" b="1" dirty="0"/>
              <a:t>Bandwidth-sensitive services </a:t>
            </a:r>
            <a:r>
              <a:rPr lang="en-GB" dirty="0"/>
              <a:t>(YouTube)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downlink throughput </a:t>
            </a:r>
            <a:r>
              <a:rPr lang="en-GB" dirty="0" smtClean="0"/>
              <a:t>degradation</a:t>
            </a:r>
            <a:endParaRPr lang="en-GB" dirty="0"/>
          </a:p>
          <a:p>
            <a:pPr marL="933450" lvl="1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en-GB" b="1" dirty="0"/>
              <a:t>Delay-sensitive services </a:t>
            </a:r>
            <a:r>
              <a:rPr lang="en-GB" dirty="0" smtClean="0"/>
              <a:t>(Interactive </a:t>
            </a:r>
            <a:r>
              <a:rPr lang="en-GB" dirty="0"/>
              <a:t>Video, </a:t>
            </a:r>
            <a:r>
              <a:rPr lang="en-GB" dirty="0" smtClean="0"/>
              <a:t>Gaming, etc.) </a:t>
            </a:r>
            <a:r>
              <a:rPr lang="en-GB" dirty="0">
                <a:sym typeface="Wingdings" panose="05000000000000000000" pitchFamily="2" charset="2"/>
              </a:rPr>
              <a:t> large latency </a:t>
            </a:r>
            <a:r>
              <a:rPr lang="en-GB" dirty="0" smtClean="0">
                <a:sym typeface="Wingdings" panose="05000000000000000000" pitchFamily="2" charset="2"/>
              </a:rPr>
              <a:t>increases/variations</a:t>
            </a:r>
            <a:endParaRPr lang="en-GB" dirty="0">
              <a:sym typeface="Wingdings" panose="05000000000000000000" pitchFamily="2" charset="2"/>
            </a:endParaRPr>
          </a:p>
          <a:p>
            <a:pPr marL="933450" lvl="1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en-GB" b="1" dirty="0">
                <a:sym typeface="Wingdings" panose="05000000000000000000" pitchFamily="2" charset="2"/>
              </a:rPr>
              <a:t>Services outages </a:t>
            </a:r>
            <a:r>
              <a:rPr lang="en-GB" dirty="0">
                <a:sym typeface="Wingdings" panose="05000000000000000000" pitchFamily="2" charset="2"/>
              </a:rPr>
              <a:t> HTTP 5XX error messages increasing</a:t>
            </a:r>
            <a:r>
              <a:rPr lang="en-GB" dirty="0"/>
              <a:t> </a:t>
            </a:r>
            <a:endParaRPr lang="en-GB" sz="2000" dirty="0"/>
          </a:p>
          <a:p>
            <a:pPr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GB" sz="2000" b="1" dirty="0"/>
              <a:t>Why mPlane? </a:t>
            </a:r>
            <a:r>
              <a:rPr lang="en-GB" sz="2000" b="1" dirty="0">
                <a:sym typeface="Wingdings" panose="05000000000000000000" pitchFamily="2" charset="2"/>
              </a:rPr>
              <a:t></a:t>
            </a:r>
            <a:r>
              <a:rPr lang="en-GB" sz="2000" b="1" dirty="0"/>
              <a:t> the complexity of the CDN scenario and the number of intermediate actors involved in the E2E delivery. </a:t>
            </a:r>
          </a:p>
          <a:p>
            <a:pPr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Let’s consider </a:t>
            </a:r>
            <a:r>
              <a:rPr lang="en-GB" sz="2000" b="1" dirty="0"/>
              <a:t>YouTube</a:t>
            </a:r>
            <a:r>
              <a:rPr lang="en-GB" sz="2000" dirty="0"/>
              <a:t> as the main </a:t>
            </a:r>
            <a:r>
              <a:rPr lang="en-GB" sz="2000" b="1" dirty="0"/>
              <a:t>driving example</a:t>
            </a:r>
            <a:r>
              <a:rPr lang="en-GB" sz="2000" b="1" dirty="0" smtClean="0"/>
              <a:t>.</a:t>
            </a:r>
            <a:endParaRPr lang="en-GB" sz="2000" b="1" dirty="0"/>
          </a:p>
          <a:p>
            <a:pPr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GB" sz="2000" b="1" dirty="0"/>
              <a:t>Why users are having bad QoE? </a:t>
            </a:r>
            <a:r>
              <a:rPr lang="en-GB" sz="2000" b="1" dirty="0">
                <a:sym typeface="Wingdings" panose="05000000000000000000" pitchFamily="2" charset="2"/>
              </a:rPr>
              <a:t> why YT flows throughput drops to user sensitivity regions (throughout  QoE models</a:t>
            </a:r>
            <a:r>
              <a:rPr lang="en-GB" sz="2000" b="1" dirty="0" smtClean="0">
                <a:sym typeface="Wingdings" panose="05000000000000000000" pitchFamily="2" charset="2"/>
              </a:rPr>
              <a:t>)</a:t>
            </a:r>
            <a:endParaRPr lang="en-GB" sz="2000" b="1" dirty="0">
              <a:sym typeface="Wingdings" panose="05000000000000000000" pitchFamily="2" charset="2"/>
            </a:endParaRPr>
          </a:p>
          <a:p>
            <a:pPr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sym typeface="Wingdings" panose="05000000000000000000" pitchFamily="2" charset="2"/>
              </a:rPr>
              <a:t>Or </a:t>
            </a:r>
            <a:r>
              <a:rPr lang="en-GB" sz="2000" b="1" dirty="0">
                <a:sym typeface="Wingdings" panose="05000000000000000000" pitchFamily="2" charset="2"/>
              </a:rPr>
              <a:t>who to blame?</a:t>
            </a:r>
            <a:r>
              <a:rPr lang="en-GB" sz="2000" dirty="0">
                <a:sym typeface="Wingdings" panose="05000000000000000000" pitchFamily="2" charset="2"/>
              </a:rPr>
              <a:t> (the CDN, the ISPs, the </a:t>
            </a:r>
            <a:r>
              <a:rPr lang="en-GB" sz="2000" dirty="0" smtClean="0">
                <a:sym typeface="Wingdings" panose="05000000000000000000" pitchFamily="2" charset="2"/>
              </a:rPr>
              <a:t>inter-domain </a:t>
            </a:r>
            <a:r>
              <a:rPr lang="en-GB" sz="2000" dirty="0">
                <a:sym typeface="Wingdings" panose="05000000000000000000" pitchFamily="2" charset="2"/>
              </a:rPr>
              <a:t>routing, etc.)</a:t>
            </a:r>
            <a:endParaRPr lang="en-GB" sz="2000" dirty="0"/>
          </a:p>
          <a:p>
            <a:pPr>
              <a:buClr>
                <a:srgbClr val="0070C0"/>
              </a:buClr>
              <a:buFont typeface="Wingdings" panose="05000000000000000000" pitchFamily="2" charset="2"/>
              <a:buChar char="§"/>
            </a:pPr>
            <a:endParaRPr lang="en-GB" sz="2000" b="1" dirty="0"/>
          </a:p>
          <a:p>
            <a:pPr marL="800100" lvl="1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endParaRPr lang="en-GB" dirty="0"/>
          </a:p>
          <a:p>
            <a:pPr marL="800100" lvl="1" indent="-342900">
              <a:buClr>
                <a:srgbClr val="0070C0"/>
              </a:buClr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endParaRPr lang="de-AT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27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Anomaly Detection and Diagnosis</a:t>
            </a:r>
            <a:br>
              <a:rPr lang="de-AT" dirty="0" smtClean="0"/>
            </a:br>
            <a:r>
              <a:rPr lang="de-AT" dirty="0" smtClean="0"/>
              <a:t>in CDN services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46782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796752"/>
            <a:ext cx="6702771" cy="48006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28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400" dirty="0" smtClean="0"/>
              <a:t>Facebook outage</a:t>
            </a:r>
            <a:br>
              <a:rPr lang="de-AT" sz="2400" dirty="0" smtClean="0"/>
            </a:br>
            <a:r>
              <a:rPr lang="de-AT" sz="2000" dirty="0" smtClean="0"/>
              <a:t>October 2013</a:t>
            </a:r>
            <a:endParaRPr lang="de-AT" sz="24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742950" y="1219200"/>
            <a:ext cx="84201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FontTx/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0955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62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811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002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574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9146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3718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829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de-AT" sz="2000" kern="0" dirty="0" smtClean="0"/>
              <a:t>Similar outages after exactly 1 month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AT" sz="2000" kern="0" dirty="0" smtClean="0"/>
              <a:t>Officialy reported by Facebook</a:t>
            </a:r>
            <a:endParaRPr lang="de-AT" sz="2000" kern="0" dirty="0"/>
          </a:p>
        </p:txBody>
      </p:sp>
      <p:sp>
        <p:nvSpPr>
          <p:cNvPr id="7" name="Right Arrow 6"/>
          <p:cNvSpPr/>
          <p:nvPr/>
        </p:nvSpPr>
        <p:spPr bwMode="auto">
          <a:xfrm>
            <a:off x="2720752" y="2348880"/>
            <a:ext cx="4392487" cy="288032"/>
          </a:xfrm>
          <a:prstGeom prst="rightArrow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113240" y="2204864"/>
            <a:ext cx="2391300" cy="1296144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de-AT" sz="1600" dirty="0" smtClean="0">
                <a:solidFill>
                  <a:schemeClr val="bg1"/>
                </a:solidFill>
              </a:rPr>
              <a:t>Same outage characterisics as before</a:t>
            </a:r>
            <a:endParaRPr kumimoji="0" lang="de-AT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9" name="Picture 8" descr="facebook_logo_square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4040"/>
            <a:ext cx="632520" cy="50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54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177136" y="1772816"/>
            <a:ext cx="2952328" cy="48006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de-AT" sz="1600" i="1" dirty="0" smtClean="0"/>
              <a:t>For every IP: counters of flows number and volume</a:t>
            </a:r>
          </a:p>
          <a:p>
            <a:pPr>
              <a:buFont typeface="+mj-lt"/>
              <a:buAutoNum type="arabicPeriod"/>
            </a:pPr>
            <a:r>
              <a:rPr lang="de-AT" sz="1600" i="1" dirty="0" smtClean="0"/>
              <a:t>Counters cumulated over different time scale (eg. 1hour)</a:t>
            </a:r>
          </a:p>
          <a:p>
            <a:pPr>
              <a:buFont typeface="+mj-lt"/>
              <a:buAutoNum type="arabicPeriod"/>
            </a:pPr>
            <a:r>
              <a:rPr lang="de-AT" sz="1600" i="1" dirty="0" smtClean="0"/>
              <a:t>For every time-bin: distribution of counters across IPs</a:t>
            </a:r>
          </a:p>
          <a:p>
            <a:pPr>
              <a:buFont typeface="+mj-lt"/>
              <a:buAutoNum type="arabicPeriod"/>
            </a:pPr>
            <a:r>
              <a:rPr lang="de-AT" sz="1600" i="1" dirty="0" smtClean="0"/>
              <a:t>Distribution compared with Kullback-Leibler metric</a:t>
            </a:r>
          </a:p>
          <a:p>
            <a:pPr>
              <a:buFont typeface="+mj-lt"/>
              <a:buAutoNum type="arabicPeriod"/>
            </a:pPr>
            <a:r>
              <a:rPr lang="de-AT" sz="1600" i="1" dirty="0" smtClean="0"/>
              <a:t>Comparisons plotted on heatmap (logscale)</a:t>
            </a:r>
            <a:endParaRPr lang="en-US" sz="16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29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 smtClean="0"/>
              <a:t>Temporal Similarity Plots (TSP)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sz="2000" dirty="0" smtClean="0"/>
              <a:t>A powerfull tool to visualize temporal patterns</a:t>
            </a:r>
            <a:endParaRPr lang="en-US" dirty="0"/>
          </a:p>
        </p:txBody>
      </p:sp>
      <p:pic>
        <p:nvPicPr>
          <p:cNvPr id="6" name="Content Placeholder 6" descr="TSP_flow_SrvIP_2013-7-8_2013-8-4_all_ENKL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0" b="-1297"/>
          <a:stretch/>
        </p:blipFill>
        <p:spPr bwMode="auto">
          <a:xfrm>
            <a:off x="776536" y="1754288"/>
            <a:ext cx="5400600" cy="3419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auto">
          <a:xfrm>
            <a:off x="1895416" y="3828384"/>
            <a:ext cx="991375" cy="724980"/>
          </a:xfrm>
          <a:prstGeom prst="rect">
            <a:avLst/>
          </a:prstGeom>
          <a:noFill/>
          <a:ln w="9842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656856" y="3149915"/>
            <a:ext cx="360040" cy="188549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943532" y="3572708"/>
            <a:ext cx="353284" cy="197804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46831" y="5354688"/>
            <a:ext cx="1992891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it-IT" sz="1800" b="1" dirty="0" err="1" smtClean="0">
                <a:solidFill>
                  <a:schemeClr val="bg1"/>
                </a:solidFill>
              </a:rPr>
              <a:t>uniform</a:t>
            </a:r>
            <a:r>
              <a:rPr lang="it-IT" sz="1800" b="1" dirty="0" smtClean="0">
                <a:solidFill>
                  <a:schemeClr val="bg1"/>
                </a:solidFill>
              </a:rPr>
              <a:t> </a:t>
            </a:r>
            <a:r>
              <a:rPr lang="it-IT" sz="1800" b="1" dirty="0" err="1" smtClean="0">
                <a:solidFill>
                  <a:schemeClr val="bg1"/>
                </a:solidFill>
              </a:rPr>
              <a:t>settings</a:t>
            </a:r>
            <a:endParaRPr lang="it-IT" sz="1800" b="1" dirty="0" smtClean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886791" y="4522326"/>
            <a:ext cx="399422" cy="895134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14" name="Rectangle 13"/>
          <p:cNvSpPr/>
          <p:nvPr/>
        </p:nvSpPr>
        <p:spPr bwMode="auto">
          <a:xfrm>
            <a:off x="3656856" y="3572709"/>
            <a:ext cx="360040" cy="197803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pic>
        <p:nvPicPr>
          <p:cNvPr id="13" name="Picture 12" descr="facebook_logo_square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4040"/>
            <a:ext cx="632520" cy="506016"/>
          </a:xfrm>
          <a:prstGeom prst="rect">
            <a:avLst/>
          </a:prstGeom>
        </p:spPr>
      </p:pic>
      <p:sp>
        <p:nvSpPr>
          <p:cNvPr id="23" name="Content Placeholder 1"/>
          <p:cNvSpPr txBox="1">
            <a:spLocks/>
          </p:cNvSpPr>
          <p:nvPr/>
        </p:nvSpPr>
        <p:spPr bwMode="auto">
          <a:xfrm>
            <a:off x="742950" y="1219200"/>
            <a:ext cx="8420100" cy="985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FontTx/>
              <a:buBlip>
                <a:blip r:embed="rId5"/>
              </a:buBlip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0955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62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811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002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574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9146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3718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829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charset="2"/>
              <a:buChar char="q"/>
            </a:pPr>
            <a:r>
              <a:rPr lang="de-AT" sz="1800" kern="0" dirty="0" smtClean="0">
                <a:solidFill>
                  <a:srgbClr val="000000"/>
                </a:solidFill>
              </a:rPr>
              <a:t>Discover </a:t>
            </a:r>
            <a:r>
              <a:rPr lang="de-AT" sz="1800" b="1" kern="0" dirty="0" smtClean="0">
                <a:solidFill>
                  <a:srgbClr val="000000"/>
                </a:solidFill>
              </a:rPr>
              <a:t>temporal patterns</a:t>
            </a:r>
            <a:r>
              <a:rPr lang="de-AT" sz="1800" kern="0" dirty="0" smtClean="0">
                <a:solidFill>
                  <a:srgbClr val="000000"/>
                </a:solidFill>
              </a:rPr>
              <a:t> and </a:t>
            </a:r>
            <a:r>
              <a:rPr lang="de-AT" sz="1800" b="1" i="1" kern="0" dirty="0" smtClean="0">
                <a:solidFill>
                  <a:srgbClr val="000000"/>
                </a:solidFill>
              </a:rPr>
              <a:t>(ir)</a:t>
            </a:r>
            <a:r>
              <a:rPr lang="de-AT" sz="1800" b="1" kern="0" dirty="0" smtClean="0">
                <a:solidFill>
                  <a:srgbClr val="000000"/>
                </a:solidFill>
              </a:rPr>
              <a:t>regularities </a:t>
            </a:r>
            <a:r>
              <a:rPr lang="de-AT" sz="1800" kern="0" dirty="0" smtClean="0">
                <a:solidFill>
                  <a:srgbClr val="000000"/>
                </a:solidFill>
              </a:rPr>
              <a:t>in distribution timeseries</a:t>
            </a:r>
            <a:endParaRPr lang="en-US" sz="1800" kern="0" dirty="0">
              <a:solidFill>
                <a:srgbClr val="000000"/>
              </a:solidFill>
            </a:endParaRPr>
          </a:p>
        </p:txBody>
      </p:sp>
      <p:sp>
        <p:nvSpPr>
          <p:cNvPr id="24" name="Content Placeholder 1"/>
          <p:cNvSpPr txBox="1">
            <a:spLocks/>
          </p:cNvSpPr>
          <p:nvPr/>
        </p:nvSpPr>
        <p:spPr bwMode="auto">
          <a:xfrm>
            <a:off x="741472" y="5827712"/>
            <a:ext cx="8420100" cy="985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FontTx/>
              <a:buBlip>
                <a:blip r:embed="rId5"/>
              </a:buBlip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0955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62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811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002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574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9146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3718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829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charset="2"/>
              <a:buChar char="q"/>
            </a:pPr>
            <a:r>
              <a:rPr lang="de-AT" sz="1800" kern="0" dirty="0" smtClean="0">
                <a:solidFill>
                  <a:srgbClr val="000000"/>
                </a:solidFill>
              </a:rPr>
              <a:t>Plotting different ASes separately in the next slides...</a:t>
            </a:r>
            <a:endParaRPr lang="en-US" sz="18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526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9" grpId="0" animBg="1"/>
      <p:bldP spid="10" grpId="0" animBg="1"/>
      <p:bldP spid="10" grpId="1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3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Motivations </a:t>
            </a:r>
            <a:r>
              <a:rPr lang="it-IT" sz="2400" dirty="0" smtClean="0"/>
              <a:t>[2/</a:t>
            </a:r>
            <a:r>
              <a:rPr lang="it-IT" sz="2400" dirty="0"/>
              <a:t>2]</a:t>
            </a:r>
            <a:br>
              <a:rPr lang="it-IT" sz="2400" dirty="0"/>
            </a:br>
            <a:r>
              <a:rPr lang="it-IT" sz="2000" dirty="0" smtClean="0"/>
              <a:t>CDN complexity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776536" y="1289086"/>
            <a:ext cx="8280920" cy="2031325"/>
          </a:xfrm>
          <a:prstGeom prst="rect">
            <a:avLst/>
          </a:prstGeom>
          <a:solidFill>
            <a:srgbClr val="3192C1"/>
          </a:solidFill>
        </p:spPr>
        <p:txBody>
          <a:bodyPr wrap="square" rtlCol="0" anchor="ctr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CDN perform load-balancing among multiple servers (FEs, </a:t>
            </a:r>
            <a:r>
              <a:rPr lang="en-US" sz="1800">
                <a:solidFill>
                  <a:schemeClr val="bg1"/>
                </a:solidFill>
              </a:rPr>
              <a:t>content </a:t>
            </a:r>
            <a:r>
              <a:rPr lang="en-US" sz="1800" smtClean="0">
                <a:solidFill>
                  <a:schemeClr val="bg1"/>
                </a:solidFill>
              </a:rPr>
              <a:t>replica)</a:t>
            </a:r>
            <a:endParaRPr lang="en-US" sz="1800" dirty="0" smtClean="0">
              <a:solidFill>
                <a:schemeClr val="bg1"/>
              </a:solidFill>
            </a:endParaRPr>
          </a:p>
          <a:p>
            <a:r>
              <a:rPr lang="en-US" sz="1800" dirty="0" smtClean="0">
                <a:solidFill>
                  <a:schemeClr val="bg1"/>
                </a:solidFill>
              </a:rPr>
              <a:t>CDNs </a:t>
            </a:r>
            <a:r>
              <a:rPr lang="en-US" sz="1800" dirty="0" smtClean="0">
                <a:solidFill>
                  <a:schemeClr val="bg1"/>
                </a:solidFill>
              </a:rPr>
              <a:t>policies have: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bg1"/>
                </a:solidFill>
              </a:rPr>
              <a:t>impacts on traffic routed by underlying transport network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bg1"/>
                </a:solidFill>
              </a:rPr>
              <a:t>influences on achieved latency/throughput (end-user’s </a:t>
            </a:r>
            <a:r>
              <a:rPr lang="en-US" sz="1800" dirty="0" err="1" smtClean="0">
                <a:solidFill>
                  <a:schemeClr val="bg1"/>
                </a:solidFill>
              </a:rPr>
              <a:t>QoE</a:t>
            </a:r>
            <a:r>
              <a:rPr lang="en-US" sz="1800" dirty="0" smtClean="0">
                <a:solidFill>
                  <a:schemeClr val="bg1"/>
                </a:solidFill>
              </a:rPr>
              <a:t>)</a:t>
            </a:r>
          </a:p>
          <a:p>
            <a:pPr marL="342900" indent="-342900" algn="ctr">
              <a:buFont typeface="Wingdings" panose="05000000000000000000" pitchFamily="2" charset="2"/>
              <a:buChar char="§"/>
            </a:pPr>
            <a:endParaRPr lang="en-US" sz="1800" b="1" dirty="0">
              <a:solidFill>
                <a:srgbClr val="FFFFFF"/>
              </a:solidFill>
            </a:endParaRPr>
          </a:p>
          <a:p>
            <a:pPr algn="ctr">
              <a:buClr>
                <a:srgbClr val="0070C0"/>
              </a:buClr>
            </a:pPr>
            <a:r>
              <a:rPr lang="en-US" sz="1800" b="1" dirty="0">
                <a:solidFill>
                  <a:srgbClr val="FFFFFF"/>
                </a:solidFill>
              </a:rPr>
              <a:t>Complex and undisclosed time/space variant </a:t>
            </a:r>
            <a:r>
              <a:rPr lang="en-US" sz="1800" b="1" dirty="0" smtClean="0">
                <a:solidFill>
                  <a:srgbClr val="FFFFFF"/>
                </a:solidFill>
              </a:rPr>
              <a:t>policies</a:t>
            </a:r>
            <a:endParaRPr lang="en-GB" sz="1800" b="1" dirty="0">
              <a:solidFill>
                <a:srgbClr val="FFFF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6137" y="4472454"/>
            <a:ext cx="8280920" cy="769441"/>
          </a:xfrm>
          <a:prstGeom prst="rect">
            <a:avLst/>
          </a:prstGeom>
          <a:solidFill>
            <a:srgbClr val="3192C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i="1" dirty="0" smtClean="0">
                <a:solidFill>
                  <a:schemeClr val="bg1"/>
                </a:solidFill>
              </a:rPr>
              <a:t>It’s important for ISPs to rapidly and automatically detect the occurrence of macroscopic changes in how CDNs serve traffic...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6205" y="5467871"/>
            <a:ext cx="8280920" cy="769441"/>
          </a:xfrm>
          <a:prstGeom prst="rect">
            <a:avLst/>
          </a:prstGeom>
          <a:solidFill>
            <a:srgbClr val="FA4006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i="1" dirty="0" smtClean="0">
                <a:solidFill>
                  <a:schemeClr val="bg1"/>
                </a:solidFill>
              </a:rPr>
              <a:t>…especially </a:t>
            </a:r>
            <a:r>
              <a:rPr lang="en-US" sz="2200" i="1" dirty="0">
                <a:solidFill>
                  <a:schemeClr val="bg1"/>
                </a:solidFill>
              </a:rPr>
              <a:t>when ISPs themselves and their users are negatively </a:t>
            </a:r>
            <a:r>
              <a:rPr lang="en-US" sz="2200" i="1" dirty="0" smtClean="0">
                <a:solidFill>
                  <a:schemeClr val="bg1"/>
                </a:solidFill>
              </a:rPr>
              <a:t>affected (i.e. anomalies)</a:t>
            </a:r>
            <a:endParaRPr lang="en-US" sz="2200" i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6536" y="3501008"/>
            <a:ext cx="8280920" cy="769441"/>
          </a:xfrm>
          <a:prstGeom prst="rect">
            <a:avLst/>
          </a:prstGeom>
          <a:solidFill>
            <a:srgbClr val="3192C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dirty="0" smtClean="0">
                <a:solidFill>
                  <a:schemeClr val="bg1"/>
                </a:solidFill>
              </a:rPr>
              <a:t>Understanding CDN traffic patterns is challenging </a:t>
            </a:r>
          </a:p>
          <a:p>
            <a:pPr algn="ctr"/>
            <a:r>
              <a:rPr lang="en-US" sz="2200" dirty="0" smtClean="0">
                <a:solidFill>
                  <a:schemeClr val="bg1"/>
                </a:solidFill>
              </a:rPr>
              <a:t>for ISP and researchers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72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30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 smtClean="0"/>
              <a:t>Temporal Similarity Plots (TSP)</a:t>
            </a:r>
            <a:br>
              <a:rPr lang="it-IT" sz="2400" dirty="0" smtClean="0"/>
            </a:br>
            <a:r>
              <a:rPr lang="it-IT" sz="2000" dirty="0" smtClean="0"/>
              <a:t>A.S. breakdown (Akamai)</a:t>
            </a:r>
            <a:endParaRPr lang="en-US" sz="2000" dirty="0"/>
          </a:p>
        </p:txBody>
      </p:sp>
      <p:pic>
        <p:nvPicPr>
          <p:cNvPr id="6" name="Content Placeholder 6" descr="TSP_flow_SrvIP_2013-7-8_2013-8-4_as20940_ENK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5" b="-237"/>
          <a:stretch/>
        </p:blipFill>
        <p:spPr bwMode="auto">
          <a:xfrm>
            <a:off x="704528" y="1196752"/>
            <a:ext cx="6771626" cy="496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C:\Users\Pierdomenico Fiadino\Dropbox\Work\Facebook_studies\Slides BCN\images\TSP_flow_SrvIP_2013-7-29_2013-8-2_as20940_ENK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72" y="3013237"/>
            <a:ext cx="4049633" cy="3625713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5575920" y="1916832"/>
            <a:ext cx="745232" cy="721786"/>
          </a:xfrm>
          <a:prstGeom prst="rect">
            <a:avLst/>
          </a:prstGeom>
          <a:noFill/>
          <a:ln w="6985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Curved Connector 10"/>
          <p:cNvCxnSpPr>
            <a:stCxn id="7" idx="3"/>
            <a:endCxn id="2050" idx="0"/>
          </p:cNvCxnSpPr>
          <p:nvPr/>
        </p:nvCxnSpPr>
        <p:spPr bwMode="auto">
          <a:xfrm>
            <a:off x="6321152" y="2277725"/>
            <a:ext cx="1304737" cy="735512"/>
          </a:xfrm>
          <a:prstGeom prst="curvedConnector2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pic>
        <p:nvPicPr>
          <p:cNvPr id="9" name="Picture 8" descr="facebook_logo_square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4040"/>
            <a:ext cx="632520" cy="5060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45288" y="1688321"/>
            <a:ext cx="221824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AT" sz="1300" dirty="0" smtClean="0"/>
              <a:t>Events A, B, C, D perfectly visible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AT" sz="1300" dirty="0" smtClean="0"/>
              <a:t>Also new events (E, F) that were hidden in the time series</a:t>
            </a:r>
            <a:endParaRPr lang="en-US" sz="1300" dirty="0"/>
          </a:p>
        </p:txBody>
      </p:sp>
      <p:sp>
        <p:nvSpPr>
          <p:cNvPr id="8" name="TextBox 7"/>
          <p:cNvSpPr txBox="1"/>
          <p:nvPr/>
        </p:nvSpPr>
        <p:spPr>
          <a:xfrm>
            <a:off x="1280592" y="6273224"/>
            <a:ext cx="31683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“Torture the data long enough and they will confess everything”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319416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42950" y="980728"/>
            <a:ext cx="8420100" cy="48006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Motivations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/>
              <a:t>Monitoring setup and datasets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/>
              <a:t>ADTool: an online Anomaly Detection tool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/>
              <a:t>algorithm details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/>
              <a:t>Use case 1: Akamai traffic shifts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/>
              <a:t>Use case 2: Facebook outages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/>
              <a:t>Use case 3: Youtube degradation of performances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/>
              <a:t>Conclusions and Future Work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de-AT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fld id="{3A4E91EE-CB2D-4FA0-B02B-10D51A921C73}" type="slidenum">
              <a:rPr lang="en-US" smtClean="0"/>
              <a:pPr/>
              <a:t>4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Outlook</a:t>
            </a:r>
            <a:br>
              <a:rPr lang="de-AT" dirty="0" smtClean="0"/>
            </a:br>
            <a:endParaRPr lang="de-AT" dirty="0"/>
          </a:p>
        </p:txBody>
      </p:sp>
      <p:pic>
        <p:nvPicPr>
          <p:cNvPr id="11" name="Picture 10" descr="Content-delivery-network.png"/>
          <p:cNvPicPr>
            <a:picLocks noChangeAspect="1"/>
          </p:cNvPicPr>
          <p:nvPr/>
        </p:nvPicPr>
        <p:blipFill>
          <a:blip r:embed="rId2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48" y="1916832"/>
            <a:ext cx="7349240" cy="35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42950" y="980728"/>
            <a:ext cx="8420100" cy="48006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Motivations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rgbClr val="3192C1"/>
                </a:solidFill>
              </a:rPr>
              <a:t>Monitoring setup and datasets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ADTool: an online Anomaly Detection tool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algorithm details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Use case 1: Akamai traffic shifts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Use case 2: Facebook outages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Use case 3: Youtube degradation of performances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Conclusions and Future Work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de-AT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fld id="{3A4E91EE-CB2D-4FA0-B02B-10D51A921C73}" type="slidenum">
              <a:rPr lang="en-US" smtClean="0"/>
              <a:pPr/>
              <a:t>5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Outlook</a:t>
            </a:r>
            <a:br>
              <a:rPr lang="de-AT" dirty="0" smtClean="0"/>
            </a:br>
            <a:endParaRPr lang="de-AT" dirty="0"/>
          </a:p>
        </p:txBody>
      </p:sp>
      <p:pic>
        <p:nvPicPr>
          <p:cNvPr id="11" name="Picture 10" descr="Content-delivery-network.png"/>
          <p:cNvPicPr>
            <a:picLocks noChangeAspect="1"/>
          </p:cNvPicPr>
          <p:nvPr/>
        </p:nvPicPr>
        <p:blipFill>
          <a:blip r:embed="rId2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48" y="1916832"/>
            <a:ext cx="7349240" cy="35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14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0000"/>
                </a:solidFill>
              </a:rPr>
              <a:t>- </a:t>
            </a:r>
            <a:fld id="{B6F99350-E9C3-4FD1-9037-2C6ADB47A97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r>
              <a:rPr lang="en-US" dirty="0" smtClean="0">
                <a:solidFill>
                  <a:srgbClr val="000000"/>
                </a:solidFill>
              </a:rPr>
              <a:t> -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6443" y="274646"/>
            <a:ext cx="6500813" cy="796925"/>
          </a:xfrm>
        </p:spPr>
        <p:txBody>
          <a:bodyPr/>
          <a:lstStyle/>
          <a:p>
            <a:r>
              <a:rPr lang="en-US" sz="2400" dirty="0" smtClean="0"/>
              <a:t>Monitoring and analysis setup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1064568" y="2621970"/>
            <a:ext cx="7916048" cy="2175182"/>
            <a:chOff x="632520" y="1416512"/>
            <a:chExt cx="7488832" cy="1625427"/>
          </a:xfrm>
        </p:grpSpPr>
        <p:sp>
          <p:nvSpPr>
            <p:cNvPr id="7" name="Flowchart: Magnetic Disk 6"/>
            <p:cNvSpPr/>
            <p:nvPr/>
          </p:nvSpPr>
          <p:spPr>
            <a:xfrm>
              <a:off x="5462416" y="2222360"/>
              <a:ext cx="1217240" cy="634118"/>
            </a:xfrm>
            <a:prstGeom prst="flowChartMagneticDisk">
              <a:avLst/>
            </a:prstGeom>
            <a:solidFill>
              <a:srgbClr val="3192C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1400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DBStream</a:t>
              </a:r>
              <a:endParaRPr lang="de-AT" sz="1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845437" y="1813391"/>
              <a:ext cx="987883" cy="408969"/>
            </a:xfrm>
            <a:prstGeom prst="rect">
              <a:avLst/>
            </a:prstGeom>
            <a:solidFill>
              <a:srgbClr val="3192C1"/>
            </a:solidFill>
            <a:ln>
              <a:solidFill>
                <a:srgbClr val="3192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14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ADTool</a:t>
              </a:r>
              <a:endParaRPr lang="de-AT" sz="12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Cloud 8"/>
            <p:cNvSpPr/>
            <p:nvPr/>
          </p:nvSpPr>
          <p:spPr bwMode="auto">
            <a:xfrm>
              <a:off x="632520" y="1735644"/>
              <a:ext cx="1478120" cy="621307"/>
            </a:xfrm>
            <a:prstGeom prst="cloud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ISP</a:t>
              </a:r>
            </a:p>
            <a:p>
              <a:pPr algn="ctr" eaLnBrk="0" hangingPunct="0"/>
              <a:r>
                <a:rPr lang="en-US" sz="14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network</a:t>
              </a:r>
            </a:p>
          </p:txBody>
        </p:sp>
        <p:sp>
          <p:nvSpPr>
            <p:cNvPr id="10" name="Cloud 9"/>
            <p:cNvSpPr/>
            <p:nvPr/>
          </p:nvSpPr>
          <p:spPr bwMode="auto">
            <a:xfrm>
              <a:off x="2968878" y="1416512"/>
              <a:ext cx="1340063" cy="629786"/>
            </a:xfrm>
            <a:prstGeom prst="cloud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b="1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Internet</a:t>
              </a:r>
            </a:p>
          </p:txBody>
        </p:sp>
        <p:cxnSp>
          <p:nvCxnSpPr>
            <p:cNvPr id="11" name="Straight Connector 10"/>
            <p:cNvCxnSpPr>
              <a:stCxn id="9" idx="0"/>
              <a:endCxn id="10" idx="2"/>
            </p:cNvCxnSpPr>
            <p:nvPr/>
          </p:nvCxnSpPr>
          <p:spPr>
            <a:xfrm flipV="1">
              <a:off x="2109408" y="1731405"/>
              <a:ext cx="863627" cy="314893"/>
            </a:xfrm>
            <a:prstGeom prst="line">
              <a:avLst/>
            </a:prstGeom>
            <a:ln w="57150">
              <a:solidFill>
                <a:srgbClr val="3192C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2998152" y="2306356"/>
              <a:ext cx="1029360" cy="464276"/>
            </a:xfrm>
            <a:prstGeom prst="rect">
              <a:avLst/>
            </a:prstGeom>
            <a:solidFill>
              <a:srgbClr val="3192C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1400" dirty="0" smtClean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Passive probe</a:t>
              </a:r>
              <a:endParaRPr lang="de-AT" sz="1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289776" y="1890712"/>
              <a:ext cx="165593" cy="1555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sz="1600">
                <a:solidFill>
                  <a:srgbClr val="FFFFFF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3" idx="5"/>
              <a:endCxn id="12" idx="1"/>
            </p:cNvCxnSpPr>
            <p:nvPr/>
          </p:nvCxnSpPr>
          <p:spPr>
            <a:xfrm>
              <a:off x="2431118" y="2023512"/>
              <a:ext cx="567034" cy="514982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3"/>
              <a:endCxn id="7" idx="2"/>
            </p:cNvCxnSpPr>
            <p:nvPr/>
          </p:nvCxnSpPr>
          <p:spPr>
            <a:xfrm>
              <a:off x="4027512" y="2538494"/>
              <a:ext cx="1434904" cy="925"/>
            </a:xfrm>
            <a:prstGeom prst="straightConnector1">
              <a:avLst/>
            </a:prstGeom>
            <a:ln w="47625">
              <a:solidFill>
                <a:srgbClr val="3192C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/>
            <p:cNvCxnSpPr>
              <a:stCxn id="8" idx="1"/>
              <a:endCxn id="7" idx="1"/>
            </p:cNvCxnSpPr>
            <p:nvPr/>
          </p:nvCxnSpPr>
          <p:spPr>
            <a:xfrm rot="10800000" flipV="1">
              <a:off x="6071037" y="2017876"/>
              <a:ext cx="774401" cy="204484"/>
            </a:xfrm>
            <a:prstGeom prst="curvedConnector2">
              <a:avLst/>
            </a:prstGeom>
            <a:ln w="47625">
              <a:solidFill>
                <a:srgbClr val="3192C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>
              <a:stCxn id="7" idx="4"/>
              <a:endCxn id="8" idx="2"/>
            </p:cNvCxnSpPr>
            <p:nvPr/>
          </p:nvCxnSpPr>
          <p:spPr>
            <a:xfrm flipV="1">
              <a:off x="6679656" y="2222360"/>
              <a:ext cx="659723" cy="317059"/>
            </a:xfrm>
            <a:prstGeom prst="curvedConnector2">
              <a:avLst/>
            </a:prstGeom>
            <a:ln w="47625">
              <a:solidFill>
                <a:srgbClr val="3192C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759519" y="1730105"/>
              <a:ext cx="983101" cy="22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1400" i="1" dirty="0" smtClean="0">
                  <a:solidFill>
                    <a:srgbClr val="2892C1"/>
                  </a:solidFill>
                </a:rPr>
                <a:t>results</a:t>
              </a:r>
              <a:endParaRPr lang="de-AT" sz="1400" i="1" dirty="0">
                <a:solidFill>
                  <a:srgbClr val="2892C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930970" y="2292527"/>
              <a:ext cx="1614943" cy="22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1400" i="1" dirty="0" smtClean="0">
                  <a:solidFill>
                    <a:srgbClr val="2892C1"/>
                  </a:solidFill>
                </a:rPr>
                <a:t>network traces</a:t>
              </a:r>
              <a:endParaRPr lang="de-AT" sz="1400" i="1" dirty="0">
                <a:solidFill>
                  <a:srgbClr val="2892C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47712" y="2811949"/>
              <a:ext cx="1446648" cy="22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1400" i="1" dirty="0" smtClean="0">
                  <a:solidFill>
                    <a:srgbClr val="2892C1"/>
                  </a:solidFill>
                </a:rPr>
                <a:t>aggregations</a:t>
              </a:r>
              <a:endParaRPr lang="de-AT" sz="1400" i="1" dirty="0">
                <a:solidFill>
                  <a:srgbClr val="2892C1"/>
                </a:solidFill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9070" y="1657287"/>
              <a:ext cx="408731" cy="360589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6972236" y="2424624"/>
              <a:ext cx="1149116" cy="390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400" i="1" dirty="0" smtClean="0">
                  <a:solidFill>
                    <a:srgbClr val="2892C1"/>
                  </a:solidFill>
                </a:rPr>
                <a:t>traffic distributions</a:t>
              </a:r>
              <a:endParaRPr lang="de-AT" sz="1400" i="1" dirty="0">
                <a:solidFill>
                  <a:srgbClr val="2892C1"/>
                </a:solidFill>
              </a:endParaRPr>
            </a:p>
          </p:txBody>
        </p:sp>
      </p:grpSp>
      <p:sp>
        <p:nvSpPr>
          <p:cNvPr id="71" name="Content Placeholder 1"/>
          <p:cNvSpPr>
            <a:spLocks noGrp="1"/>
          </p:cNvSpPr>
          <p:nvPr>
            <p:ph idx="1"/>
          </p:nvPr>
        </p:nvSpPr>
        <p:spPr>
          <a:xfrm>
            <a:off x="488504" y="1165470"/>
            <a:ext cx="8674546" cy="1160424"/>
          </a:xfrm>
        </p:spPr>
        <p:txBody>
          <a:bodyPr/>
          <a:lstStyle/>
          <a:p>
            <a:pPr marL="457200" indent="-457200" algn="just">
              <a:buClr>
                <a:srgbClr val="2892C1"/>
              </a:buClr>
              <a:buFont typeface="Wingdings" panose="05000000000000000000" pitchFamily="2" charset="2"/>
              <a:buChar char="§"/>
            </a:pPr>
            <a:r>
              <a:rPr lang="en-GB" sz="1800" b="1" dirty="0" smtClean="0"/>
              <a:t>Dataset1 passively collected </a:t>
            </a:r>
            <a:r>
              <a:rPr lang="en-GB" sz="1800" dirty="0" smtClean="0"/>
              <a:t>via</a:t>
            </a:r>
            <a:r>
              <a:rPr lang="en-GB" sz="1800" b="1" dirty="0" smtClean="0"/>
              <a:t> </a:t>
            </a:r>
            <a:r>
              <a:rPr lang="en-GB" sz="1800" b="1" dirty="0" err="1" smtClean="0"/>
              <a:t>Metawin</a:t>
            </a:r>
            <a:r>
              <a:rPr lang="en-GB" sz="1800" dirty="0"/>
              <a:t> </a:t>
            </a:r>
            <a:r>
              <a:rPr lang="en-GB" sz="1800" dirty="0" smtClean="0"/>
              <a:t>at the </a:t>
            </a:r>
            <a:r>
              <a:rPr lang="en-GB" sz="1800" dirty="0" err="1" smtClean="0"/>
              <a:t>Gn</a:t>
            </a:r>
            <a:r>
              <a:rPr lang="en-GB" sz="1800" dirty="0" smtClean="0"/>
              <a:t> link of a Nation-wide mobile (3G) European Operator, over 30 days in 2013, millions of users</a:t>
            </a:r>
            <a:endParaRPr lang="en-GB" sz="1800" b="1" dirty="0"/>
          </a:p>
          <a:p>
            <a:pPr marL="457200" indent="-457200" algn="just">
              <a:buClr>
                <a:srgbClr val="2892C1"/>
              </a:buClr>
              <a:buFont typeface="Wingdings" panose="05000000000000000000" pitchFamily="2" charset="2"/>
              <a:buChar char="§"/>
            </a:pPr>
            <a:r>
              <a:rPr lang="en-GB" sz="1800" b="1" dirty="0" smtClean="0"/>
              <a:t>Dataset2 passively collected </a:t>
            </a:r>
            <a:r>
              <a:rPr lang="en-GB" sz="1800" dirty="0" smtClean="0"/>
              <a:t>via </a:t>
            </a:r>
            <a:r>
              <a:rPr lang="en-GB" sz="1800" b="1" dirty="0" err="1" smtClean="0"/>
              <a:t>Tstat</a:t>
            </a:r>
            <a:r>
              <a:rPr lang="en-GB" sz="1800" b="1" dirty="0" smtClean="0"/>
              <a:t> </a:t>
            </a:r>
            <a:r>
              <a:rPr lang="en-GB" sz="1800" dirty="0" smtClean="0"/>
              <a:t>at a fixed-line (DSL) link belonging to a nation-wide European Operator, over 40 days in 2013, thousands of users</a:t>
            </a:r>
          </a:p>
          <a:p>
            <a:pPr marL="457200" indent="-457200" algn="just">
              <a:buClr>
                <a:srgbClr val="2892C1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0" indent="0" algn="just">
              <a:buClr>
                <a:srgbClr val="2892C1"/>
              </a:buClr>
              <a:buNone/>
            </a:pPr>
            <a:endParaRPr lang="en-GB" sz="1800" dirty="0" smtClean="0"/>
          </a:p>
          <a:p>
            <a:pPr marL="457200" indent="-457200" algn="just">
              <a:buClr>
                <a:srgbClr val="2892C1"/>
              </a:buClr>
              <a:buFont typeface="Wingdings" panose="05000000000000000000" pitchFamily="2" charset="2"/>
              <a:buChar char="§"/>
            </a:pPr>
            <a:endParaRPr lang="en-GB" sz="1800" b="1" dirty="0" smtClean="0"/>
          </a:p>
          <a:p>
            <a:pPr marL="457200" indent="-457200" algn="just">
              <a:buClr>
                <a:srgbClr val="2892C1"/>
              </a:buClr>
              <a:buFont typeface="Wingdings" panose="05000000000000000000" pitchFamily="2" charset="2"/>
              <a:buChar char="§"/>
            </a:pPr>
            <a:endParaRPr lang="en-GB" sz="1800" b="1" dirty="0"/>
          </a:p>
          <a:p>
            <a:pPr marL="457200" indent="-457200" algn="just">
              <a:buClr>
                <a:srgbClr val="2892C1"/>
              </a:buClr>
              <a:buFont typeface="Wingdings" panose="05000000000000000000" pitchFamily="2" charset="2"/>
              <a:buChar char="§"/>
            </a:pPr>
            <a:endParaRPr lang="en-GB" sz="1800" b="1" dirty="0" smtClean="0"/>
          </a:p>
          <a:p>
            <a:pPr marL="457200" indent="-457200" algn="just">
              <a:buClr>
                <a:srgbClr val="2892C1"/>
              </a:buClr>
              <a:buFont typeface="Wingdings" panose="05000000000000000000" pitchFamily="2" charset="2"/>
              <a:buChar char="§"/>
            </a:pPr>
            <a:endParaRPr lang="en-GB" sz="1800" b="1" dirty="0"/>
          </a:p>
          <a:p>
            <a:pPr marL="457200" indent="-457200" algn="just">
              <a:buClr>
                <a:srgbClr val="2892C1"/>
              </a:buClr>
              <a:buFont typeface="Wingdings" panose="05000000000000000000" pitchFamily="2" charset="2"/>
              <a:buChar char="§"/>
            </a:pPr>
            <a:endParaRPr lang="en-GB" sz="1800" b="1" dirty="0" smtClean="0"/>
          </a:p>
          <a:p>
            <a:pPr marL="457200" indent="-457200" algn="just">
              <a:buClr>
                <a:srgbClr val="2892C1"/>
              </a:buClr>
              <a:buFont typeface="Wingdings" panose="05000000000000000000" pitchFamily="2" charset="2"/>
              <a:buChar char="§"/>
            </a:pPr>
            <a:endParaRPr lang="en-GB" sz="1800" b="1" dirty="0"/>
          </a:p>
          <a:p>
            <a:pPr marL="457200" indent="-457200" algn="just">
              <a:buClr>
                <a:srgbClr val="2892C1"/>
              </a:buClr>
              <a:buFont typeface="Wingdings" panose="05000000000000000000" pitchFamily="2" charset="2"/>
              <a:buChar char="§"/>
            </a:pPr>
            <a:r>
              <a:rPr lang="en-GB" sz="1800" b="1" dirty="0" smtClean="0"/>
              <a:t>DBStream</a:t>
            </a:r>
            <a:r>
              <a:rPr lang="en-GB" sz="1800" dirty="0" smtClean="0"/>
              <a:t> (a smart streaming data warehouse) used to compute traffic distributions </a:t>
            </a:r>
            <a:r>
              <a:rPr lang="en-GB" sz="1800" b="1" dirty="0" smtClean="0"/>
              <a:t>on the fly</a:t>
            </a:r>
          </a:p>
          <a:p>
            <a:pPr marL="457200" indent="-457200" algn="just">
              <a:buClr>
                <a:srgbClr val="2892C1"/>
              </a:buClr>
              <a:buFont typeface="Wingdings" panose="05000000000000000000" pitchFamily="2" charset="2"/>
              <a:buChar char="§"/>
            </a:pPr>
            <a:r>
              <a:rPr lang="en-GB" sz="1800" b="1" dirty="0" err="1" smtClean="0"/>
              <a:t>ADTool</a:t>
            </a:r>
            <a:r>
              <a:rPr lang="en-GB" sz="1800" dirty="0" smtClean="0"/>
              <a:t> implements a </a:t>
            </a:r>
            <a:r>
              <a:rPr lang="en-GB" sz="1800" b="1" dirty="0" smtClean="0"/>
              <a:t>statistical Anomaly Detection (AD) algorithm </a:t>
            </a:r>
            <a:r>
              <a:rPr lang="en-GB" sz="1800" dirty="0" smtClean="0"/>
              <a:t>to recognize </a:t>
            </a:r>
            <a:r>
              <a:rPr lang="en-GB" sz="1800" b="1" dirty="0" smtClean="0"/>
              <a:t>macroscopic events</a:t>
            </a:r>
            <a:r>
              <a:rPr lang="en-GB" sz="1800" dirty="0" smtClean="0"/>
              <a:t>, i.e. deviations in distribution of traffic features across Autonomous Systems, subnets, or users IP addresses</a:t>
            </a:r>
          </a:p>
          <a:p>
            <a:endParaRPr lang="de-AT" sz="1800" dirty="0"/>
          </a:p>
        </p:txBody>
      </p:sp>
    </p:spTree>
    <p:extLst>
      <p:ext uri="{BB962C8B-B14F-4D97-AF65-F5344CB8AC3E}">
        <p14:creationId xmlns:p14="http://schemas.microsoft.com/office/powerpoint/2010/main" val="4099369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42950" y="980728"/>
            <a:ext cx="8420100" cy="48006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Motivations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Monitoring setup and datasets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rgbClr val="3192C1"/>
                </a:solidFill>
              </a:rPr>
              <a:t>ADTool: an online Anomaly Detection tool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rgbClr val="3192C1"/>
                </a:solidFill>
              </a:rPr>
              <a:t>algorithm details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Use case 1: Akamai traffic shifts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Use case 2: Facebook outages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Use case 3: Youtube degradation of performances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Conclusions and Future Work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de-AT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fld id="{3A4E91EE-CB2D-4FA0-B02B-10D51A921C73}" type="slidenum">
              <a:rPr lang="en-US" smtClean="0"/>
              <a:pPr/>
              <a:t>7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Outlook</a:t>
            </a:r>
            <a:br>
              <a:rPr lang="de-AT" dirty="0" smtClean="0"/>
            </a:br>
            <a:endParaRPr lang="de-AT" dirty="0"/>
          </a:p>
        </p:txBody>
      </p:sp>
      <p:pic>
        <p:nvPicPr>
          <p:cNvPr id="11" name="Picture 10" descr="Content-delivery-network.png"/>
          <p:cNvPicPr>
            <a:picLocks noChangeAspect="1"/>
          </p:cNvPicPr>
          <p:nvPr/>
        </p:nvPicPr>
        <p:blipFill>
          <a:blip r:embed="rId2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48" y="1916832"/>
            <a:ext cx="7349240" cy="35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44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rgbClr val="000000"/>
                </a:solidFill>
              </a:rPr>
              <a:t>- </a:t>
            </a:r>
            <a:fld id="{B6F99350-E9C3-4FD1-9037-2C6ADB47A97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r>
              <a:rPr lang="en-US" dirty="0" smtClean="0">
                <a:solidFill>
                  <a:srgbClr val="000000"/>
                </a:solidFill>
              </a:rPr>
              <a:t> -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ADTool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A statistical Anomaly Detection (AD) Tool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1" t="15359" r="18179" b="12731"/>
          <a:stretch/>
        </p:blipFill>
        <p:spPr>
          <a:xfrm>
            <a:off x="5236951" y="1988848"/>
            <a:ext cx="4140625" cy="2609379"/>
          </a:xfrm>
          <a:prstGeom prst="rect">
            <a:avLst/>
          </a:prstGeom>
          <a:ln w="3175">
            <a:solidFill>
              <a:schemeClr val="bg1">
                <a:lumMod val="65000"/>
                <a:alpha val="80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60512" y="1916835"/>
            <a:ext cx="424847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2892C1"/>
              </a:buClr>
              <a:buFont typeface="+mj-lt"/>
              <a:buAutoNum type="arabicParenBoth"/>
            </a:pPr>
            <a:r>
              <a:rPr lang="de-AT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Reference-Set identification</a:t>
            </a:r>
            <a:r>
              <a:rPr lang="de-AT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AT" sz="1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past traffic distributions which are a suitable reference of normality (sliding window)</a:t>
            </a:r>
          </a:p>
          <a:p>
            <a:pPr marL="514350" indent="-514350">
              <a:buClr>
                <a:srgbClr val="2892C1"/>
              </a:buClr>
              <a:buFont typeface="+mj-lt"/>
              <a:buAutoNum type="arabicParenBoth"/>
            </a:pPr>
            <a:r>
              <a:rPr lang="de-AT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 test</a:t>
            </a:r>
            <a:r>
              <a:rPr lang="de-AT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AT" sz="1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a normalized variant of the </a:t>
            </a:r>
            <a:r>
              <a:rPr lang="de-AT" sz="18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Kullback-Leibler divergence</a:t>
            </a:r>
            <a:r>
              <a:rPr lang="de-AT" sz="1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decide if current distribution is compatible with the reference-set</a:t>
            </a:r>
            <a:endParaRPr lang="it-IT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72586" y="4546156"/>
            <a:ext cx="872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i="1" dirty="0" smtClean="0">
                <a:solidFill>
                  <a:srgbClr val="000000"/>
                </a:solidFill>
              </a:rPr>
              <a:t>feature</a:t>
            </a:r>
            <a:endParaRPr lang="de-AT" sz="1600" i="1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4796475" y="3115425"/>
            <a:ext cx="651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i="1" dirty="0" smtClean="0">
                <a:solidFill>
                  <a:srgbClr val="000000"/>
                </a:solidFill>
              </a:rPr>
              <a:t>CDF</a:t>
            </a:r>
            <a:endParaRPr lang="de-AT" sz="1600" i="1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69024" y="5405743"/>
            <a:ext cx="4295538" cy="615553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17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de-AT" sz="1700" b="1" baseline="-25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AT" sz="1700" dirty="0" smtClean="0">
                <a:solidFill>
                  <a:srgbClr val="000000"/>
                </a:solidFill>
              </a:rPr>
              <a:t> and </a:t>
            </a:r>
            <a:r>
              <a:rPr lang="de-AT" sz="1700" b="1" dirty="0" smtClean="0">
                <a:solidFill>
                  <a:srgbClr val="FF0000"/>
                </a:solidFill>
              </a:rPr>
              <a:t>x</a:t>
            </a:r>
            <a:r>
              <a:rPr lang="de-AT" sz="1700" b="1" baseline="-25000" dirty="0" smtClean="0">
                <a:solidFill>
                  <a:srgbClr val="FF0000"/>
                </a:solidFill>
              </a:rPr>
              <a:t>2</a:t>
            </a:r>
            <a:r>
              <a:rPr lang="de-AT" sz="1700" dirty="0" smtClean="0">
                <a:solidFill>
                  <a:srgbClr val="000000"/>
                </a:solidFill>
              </a:rPr>
              <a:t> are </a:t>
            </a:r>
            <a:r>
              <a:rPr lang="de-AT" sz="1700" i="1" dirty="0" smtClean="0">
                <a:solidFill>
                  <a:srgbClr val="000000"/>
                </a:solidFill>
              </a:rPr>
              <a:t>similar  </a:t>
            </a:r>
            <a:r>
              <a:rPr lang="de-AT" sz="1700" dirty="0" smtClean="0">
                <a:solidFill>
                  <a:srgbClr val="000000"/>
                </a:solidFill>
              </a:rPr>
              <a:t> → </a:t>
            </a:r>
            <a:r>
              <a:rPr lang="de-AT" sz="17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L(x</a:t>
            </a:r>
            <a:r>
              <a:rPr lang="de-AT" sz="17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AT" sz="17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,x</a:t>
            </a:r>
            <a:r>
              <a:rPr lang="de-AT" sz="17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de-AT" sz="17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de-AT" sz="1700" i="1" dirty="0" smtClean="0">
                <a:solidFill>
                  <a:srgbClr val="000000"/>
                </a:solidFill>
              </a:rPr>
              <a:t> </a:t>
            </a:r>
            <a:r>
              <a:rPr lang="de-AT" sz="1700" dirty="0" smtClean="0">
                <a:solidFill>
                  <a:srgbClr val="000000"/>
                </a:solidFill>
              </a:rPr>
              <a:t>is small</a:t>
            </a:r>
            <a:endParaRPr lang="de-AT" sz="1700" dirty="0" smtClean="0">
              <a:solidFill>
                <a:srgbClr val="0070C0"/>
              </a:solidFill>
            </a:endParaRPr>
          </a:p>
          <a:p>
            <a:pPr algn="ctr"/>
            <a:r>
              <a:rPr lang="de-AT" sz="1700" b="1" dirty="0" smtClean="0">
                <a:solidFill>
                  <a:srgbClr val="0070C0"/>
                </a:solidFill>
              </a:rPr>
              <a:t>x</a:t>
            </a:r>
            <a:r>
              <a:rPr lang="de-AT" sz="1700" b="1" baseline="-25000" dirty="0" smtClean="0">
                <a:solidFill>
                  <a:srgbClr val="0070C0"/>
                </a:solidFill>
              </a:rPr>
              <a:t>1</a:t>
            </a:r>
            <a:r>
              <a:rPr lang="de-AT" sz="1700" dirty="0" smtClean="0">
                <a:solidFill>
                  <a:srgbClr val="000000"/>
                </a:solidFill>
              </a:rPr>
              <a:t> and </a:t>
            </a:r>
            <a:r>
              <a:rPr lang="de-AT" sz="1700" b="1" dirty="0" smtClean="0">
                <a:solidFill>
                  <a:srgbClr val="FFC000"/>
                </a:solidFill>
              </a:rPr>
              <a:t>x</a:t>
            </a:r>
            <a:r>
              <a:rPr lang="de-AT" sz="1700" b="1" baseline="-25000" dirty="0" smtClean="0">
                <a:solidFill>
                  <a:srgbClr val="FFC000"/>
                </a:solidFill>
              </a:rPr>
              <a:t>3</a:t>
            </a:r>
            <a:r>
              <a:rPr lang="de-AT" sz="1700" dirty="0" smtClean="0">
                <a:solidFill>
                  <a:srgbClr val="FFC000"/>
                </a:solidFill>
              </a:rPr>
              <a:t> </a:t>
            </a:r>
            <a:r>
              <a:rPr lang="de-AT" sz="1700" dirty="0" smtClean="0">
                <a:solidFill>
                  <a:srgbClr val="000000"/>
                </a:solidFill>
              </a:rPr>
              <a:t>are </a:t>
            </a:r>
            <a:r>
              <a:rPr lang="de-AT" sz="1700" i="1" dirty="0" smtClean="0">
                <a:solidFill>
                  <a:srgbClr val="000000"/>
                </a:solidFill>
              </a:rPr>
              <a:t>dissimilar</a:t>
            </a:r>
            <a:r>
              <a:rPr lang="de-AT" sz="1700" dirty="0" smtClean="0">
                <a:solidFill>
                  <a:srgbClr val="000000"/>
                </a:solidFill>
              </a:rPr>
              <a:t> → </a:t>
            </a:r>
            <a:r>
              <a:rPr lang="de-AT" sz="17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L(x</a:t>
            </a:r>
            <a:r>
              <a:rPr lang="de-AT" sz="17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de-AT" sz="17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,x</a:t>
            </a:r>
            <a:r>
              <a:rPr lang="de-AT" sz="17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de-AT" sz="17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de-AT" sz="1700" dirty="0" smtClean="0">
                <a:solidFill>
                  <a:srgbClr val="000000"/>
                </a:solidFill>
              </a:rPr>
              <a:t> is large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80960" y="3284698"/>
            <a:ext cx="39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800" b="1" dirty="0" smtClean="0">
                <a:solidFill>
                  <a:srgbClr val="0070C0"/>
                </a:solidFill>
              </a:rPr>
              <a:t>x</a:t>
            </a:r>
            <a:r>
              <a:rPr lang="de-AT" sz="1800" b="1" baseline="-25000" dirty="0" smtClean="0">
                <a:solidFill>
                  <a:srgbClr val="0070C0"/>
                </a:solidFill>
              </a:rPr>
              <a:t>1</a:t>
            </a:r>
            <a:endParaRPr lang="de-AT" sz="1800" b="1" baseline="-25000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41138" y="2088211"/>
            <a:ext cx="39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800" b="1" dirty="0" smtClean="0">
                <a:solidFill>
                  <a:srgbClr val="FF0000"/>
                </a:solidFill>
              </a:rPr>
              <a:t>x</a:t>
            </a:r>
            <a:r>
              <a:rPr lang="de-AT" sz="1800" b="1" baseline="-25000" dirty="0" smtClean="0">
                <a:solidFill>
                  <a:srgbClr val="FF0000"/>
                </a:solidFill>
              </a:rPr>
              <a:t>2</a:t>
            </a:r>
            <a:endParaRPr lang="de-AT" sz="1800" b="1" baseline="-250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8444" y="2785589"/>
            <a:ext cx="39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800" b="1" dirty="0" smtClean="0">
                <a:solidFill>
                  <a:srgbClr val="FFC000"/>
                </a:solidFill>
              </a:rPr>
              <a:t>x</a:t>
            </a:r>
            <a:r>
              <a:rPr lang="de-AT" sz="1800" b="1" baseline="-25000" dirty="0" smtClean="0">
                <a:solidFill>
                  <a:srgbClr val="FFC000"/>
                </a:solidFill>
              </a:rPr>
              <a:t>3</a:t>
            </a:r>
            <a:endParaRPr lang="de-AT" sz="1800" b="1" baseline="-25000" dirty="0">
              <a:solidFill>
                <a:srgbClr val="FFC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8189" y="4977304"/>
            <a:ext cx="4070796" cy="1380634"/>
          </a:xfrm>
          <a:prstGeom prst="rect">
            <a:avLst/>
          </a:prstGeom>
          <a:noFill/>
          <a:ln w="3175"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36947" y="5241361"/>
            <a:ext cx="4124768" cy="1105003"/>
          </a:xfrm>
          <a:prstGeom prst="rect">
            <a:avLst/>
          </a:prstGeom>
          <a:noFill/>
          <a:ln w="3175"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>
              <a:solidFill>
                <a:srgbClr val="FFFFFF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44" y="5012615"/>
            <a:ext cx="2004415" cy="5799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312" y="5733256"/>
            <a:ext cx="2947361" cy="5040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60512" y="1340768"/>
            <a:ext cx="8568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2892C1"/>
              </a:buClr>
              <a:buFont typeface="Wingdings" panose="05000000000000000000" pitchFamily="2" charset="2"/>
              <a:buChar char="§"/>
            </a:pPr>
            <a:r>
              <a:rPr lang="de-AT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 algorithm</a:t>
            </a:r>
            <a:r>
              <a:rPr lang="de-AT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consists of two phases for each iteration (time batch):</a:t>
            </a:r>
            <a:endParaRPr lang="it-IT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845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42950" y="980728"/>
            <a:ext cx="8420100" cy="48006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Motivations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Monitoring setup and datasets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ADTool: an online Anomaly Detection tool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algorithm details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rgbClr val="3192C1"/>
                </a:solidFill>
              </a:rPr>
              <a:t>Use case 1: Akamai traffic shifts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Use case 2: Facebook outages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Use case 3: Youtube degradation of performances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Conclusions and Future Work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de-AT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fld id="{3A4E91EE-CB2D-4FA0-B02B-10D51A921C73}" type="slidenum">
              <a:rPr lang="en-US" smtClean="0"/>
              <a:pPr/>
              <a:t>9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Outlook</a:t>
            </a:r>
            <a:br>
              <a:rPr lang="de-AT" dirty="0" smtClean="0"/>
            </a:br>
            <a:endParaRPr lang="de-AT" dirty="0"/>
          </a:p>
        </p:txBody>
      </p:sp>
      <p:pic>
        <p:nvPicPr>
          <p:cNvPr id="11" name="Picture 10" descr="Content-delivery-network.png"/>
          <p:cNvPicPr>
            <a:picLocks noChangeAspect="1"/>
          </p:cNvPicPr>
          <p:nvPr/>
        </p:nvPicPr>
        <p:blipFill>
          <a:blip r:embed="rId2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48" y="1916832"/>
            <a:ext cx="7349240" cy="35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5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TW Slides Template 2011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FFFFFF"/>
      </a:accent1>
      <a:accent2>
        <a:srgbClr val="00AE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009D00"/>
      </a:accent6>
      <a:hlink>
        <a:srgbClr val="FC0128"/>
      </a:hlink>
      <a:folHlink>
        <a:srgbClr val="CECECE"/>
      </a:folHlink>
    </a:clrScheme>
    <a:fontScheme name="ftw_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ftw_t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tw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tw_t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tw_t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tw_t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tw_t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tw_t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FTW Slides Template 2011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FFFFFF"/>
      </a:accent1>
      <a:accent2>
        <a:srgbClr val="00AE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009D00"/>
      </a:accent6>
      <a:hlink>
        <a:srgbClr val="FC0128"/>
      </a:hlink>
      <a:folHlink>
        <a:srgbClr val="CECECE"/>
      </a:folHlink>
    </a:clrScheme>
    <a:fontScheme name="ftw_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ftw_t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tw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tw_t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tw_t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tw_t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tw_t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tw_t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FTW Slides Template 2011</Template>
  <TotalTime>178</TotalTime>
  <Pages>3</Pages>
  <Words>2561</Words>
  <Application>Microsoft Macintosh PowerPoint</Application>
  <PresentationFormat>A4 Paper (210x297 mm)</PresentationFormat>
  <Paragraphs>670</Paragraphs>
  <Slides>30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FTW Slides Template 2011</vt:lpstr>
      <vt:lpstr>1_FTW Slides Template 2011</vt:lpstr>
      <vt:lpstr>PowerPoint Presentation</vt:lpstr>
      <vt:lpstr>Motivations [1/2] Today’s Internet overview</vt:lpstr>
      <vt:lpstr>Motivations [2/2] CDN complexity</vt:lpstr>
      <vt:lpstr>Outlook </vt:lpstr>
      <vt:lpstr>Outlook </vt:lpstr>
      <vt:lpstr>Monitoring and analysis setup</vt:lpstr>
      <vt:lpstr>Outlook </vt:lpstr>
      <vt:lpstr>ADTool A statistical Anomaly Detection (AD) Tool</vt:lpstr>
      <vt:lpstr>Outlook </vt:lpstr>
      <vt:lpstr>Akamai macroscopic traffic shifts [1/3] Time Series (4 days)</vt:lpstr>
      <vt:lpstr>Akamai macroscopic traffic shifts [2/3] Time Series (12 hours zoom-in)</vt:lpstr>
      <vt:lpstr>Akamai macroscopic traffic shifts [3/3] Some considerations</vt:lpstr>
      <vt:lpstr>Temporal Similarity Plots (TSP) A powerfull tool to visualize temporal patterns</vt:lpstr>
      <vt:lpstr>Temporal Similarity Plots (TSP) A powerfull tool to visualize temporal patterns</vt:lpstr>
      <vt:lpstr>Outlook </vt:lpstr>
      <vt:lpstr>Facebook world-wide outage </vt:lpstr>
      <vt:lpstr>Outlook </vt:lpstr>
      <vt:lpstr>Youtube degradation of performance Load balancing gone bad</vt:lpstr>
      <vt:lpstr>Youtube degradation of performance Load balancing gone bad, a further look</vt:lpstr>
      <vt:lpstr>Youtube degradation of performance Decrease of average downlink rate (and QoE!)</vt:lpstr>
      <vt:lpstr>Outlook </vt:lpstr>
      <vt:lpstr>Concluding remarks</vt:lpstr>
      <vt:lpstr>PowerPoint Presentation</vt:lpstr>
      <vt:lpstr>PowerPoint Presentation</vt:lpstr>
      <vt:lpstr>Youtube degradation of performance ADTool alarms</vt:lpstr>
      <vt:lpstr>A typical CDN architecture Google CDN for Youtube</vt:lpstr>
      <vt:lpstr>Anomaly Detection and Diagnosis in CDN services</vt:lpstr>
      <vt:lpstr>Facebook outage October 2013</vt:lpstr>
      <vt:lpstr>Temporal Similarity Plots (TSP) A powerfull tool to visualize temporal patterns</vt:lpstr>
      <vt:lpstr>Temporal Similarity Plots (TSP) A.S. breakdown (Akamai)</vt:lpstr>
    </vt:vector>
  </TitlesOfParts>
  <Company>TU Wien - Campusversion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Anomaly Detection and Diagnosis in CDNs</dc:title>
  <dc:creator>Pierdomenico Fiadino</dc:creator>
  <cp:keywords>phd;fiadino;networks;cnd;anomaly detection;network analytics;mplane</cp:keywords>
  <cp:lastModifiedBy>Pierdomenico Fiadino</cp:lastModifiedBy>
  <cp:revision>440</cp:revision>
  <cp:lastPrinted>1999-03-18T09:32:52Z</cp:lastPrinted>
  <dcterms:created xsi:type="dcterms:W3CDTF">2013-10-04T13:21:12Z</dcterms:created>
  <dcterms:modified xsi:type="dcterms:W3CDTF">2014-09-09T05:30:52Z</dcterms:modified>
</cp:coreProperties>
</file>